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0"/>
    <p:sldId id="257" r:id="rId51"/>
    <p:sldId id="258" r:id="rId52"/>
    <p:sldId id="259" r:id="rId53"/>
    <p:sldId id="260" r:id="rId54"/>
    <p:sldId id="261" r:id="rId55"/>
    <p:sldId id="262" r:id="rId56"/>
    <p:sldId id="263" r:id="rId57"/>
    <p:sldId id="264" r:id="rId58"/>
    <p:sldId id="265" r:id="rId59"/>
    <p:sldId id="266" r:id="rId60"/>
    <p:sldId id="267" r:id="rId61"/>
  </p:sldIdLst>
  <p:sldSz cx="18288000" cy="10287000"/>
  <p:notesSz cx="6858000" cy="9144000"/>
  <p:embeddedFontLst>
    <p:embeddedFont>
      <p:font typeface="Oswald" charset="1" panose="00000500000000000000"/>
      <p:regular r:id="rId6"/>
    </p:embeddedFont>
    <p:embeddedFont>
      <p:font typeface="Oswald Bold" charset="1" panose="00000800000000000000"/>
      <p:regular r:id="rId7"/>
    </p:embeddedFont>
    <p:embeddedFont>
      <p:font typeface="Hammersmith One" charset="1" panose="02010703030501060504"/>
      <p:regular r:id="rId8"/>
    </p:embeddedFont>
    <p:embeddedFont>
      <p:font typeface="Arimo" charset="1" panose="020B0604020202020204"/>
      <p:regular r:id="rId9"/>
    </p:embeddedFont>
    <p:embeddedFont>
      <p:font typeface="Arimo Bold" charset="1" panose="020B0704020202020204"/>
      <p:regular r:id="rId10"/>
    </p:embeddedFont>
    <p:embeddedFont>
      <p:font typeface="Arimo Italics" charset="1" panose="020B0604020202090204"/>
      <p:regular r:id="rId11"/>
    </p:embeddedFont>
    <p:embeddedFont>
      <p:font typeface="Arimo Bold Italics" charset="1" panose="020B0704020202090204"/>
      <p:regular r:id="rId12"/>
    </p:embeddedFont>
    <p:embeddedFont>
      <p:font typeface="Cardo" charset="1" panose="02020600000000000000"/>
      <p:regular r:id="rId13"/>
    </p:embeddedFont>
    <p:embeddedFont>
      <p:font typeface="Cardo Bold" charset="1" panose="02020804080000020003"/>
      <p:regular r:id="rId14"/>
    </p:embeddedFont>
    <p:embeddedFont>
      <p:font typeface="Cardo Italics" charset="1" panose="02020600000000000000"/>
      <p:regular r:id="rId15"/>
    </p:embeddedFont>
    <p:embeddedFont>
      <p:font typeface="Courier Prime" charset="1" panose="00000509000000000000"/>
      <p:regular r:id="rId16"/>
    </p:embeddedFont>
    <p:embeddedFont>
      <p:font typeface="Courier Prime Bold" charset="1" panose="00000809000000000000"/>
      <p:regular r:id="rId17"/>
    </p:embeddedFont>
    <p:embeddedFont>
      <p:font typeface="Courier Prime Italics" charset="1" panose="00000509000000000000"/>
      <p:regular r:id="rId18"/>
    </p:embeddedFont>
    <p:embeddedFont>
      <p:font typeface="Courier Prime Bold Italics" charset="1" panose="00000809000000000000"/>
      <p:regular r:id="rId19"/>
    </p:embeddedFont>
    <p:embeddedFont>
      <p:font typeface="Canva Sans" charset="1" panose="020B0503030501040103"/>
      <p:regular r:id="rId20"/>
    </p:embeddedFont>
    <p:embeddedFont>
      <p:font typeface="Canva Sans Bold" charset="1" panose="020B0803030501040103"/>
      <p:regular r:id="rId21"/>
    </p:embeddedFont>
    <p:embeddedFont>
      <p:font typeface="Canva Sans Italics" charset="1" panose="020B0503030501040103"/>
      <p:regular r:id="rId22"/>
    </p:embeddedFont>
    <p:embeddedFont>
      <p:font typeface="Canva Sans Bold Italics" charset="1" panose="020B0803030501040103"/>
      <p:regular r:id="rId23"/>
    </p:embeddedFont>
    <p:embeddedFont>
      <p:font typeface="Poppins" charset="1" panose="00000500000000000000"/>
      <p:regular r:id="rId24"/>
    </p:embeddedFont>
    <p:embeddedFont>
      <p:font typeface="Poppins Bold" charset="1" panose="00000800000000000000"/>
      <p:regular r:id="rId25"/>
    </p:embeddedFont>
    <p:embeddedFont>
      <p:font typeface="Poppins Italics" charset="1" panose="00000500000000000000"/>
      <p:regular r:id="rId26"/>
    </p:embeddedFont>
    <p:embeddedFont>
      <p:font typeface="Poppins Bold Italics" charset="1" panose="00000800000000000000"/>
      <p:regular r:id="rId27"/>
    </p:embeddedFont>
    <p:embeddedFont>
      <p:font typeface="Poppins Thin" charset="1" panose="00000300000000000000"/>
      <p:regular r:id="rId28"/>
    </p:embeddedFont>
    <p:embeddedFont>
      <p:font typeface="Poppins Thin Italics" charset="1" panose="00000300000000000000"/>
      <p:regular r:id="rId29"/>
    </p:embeddedFont>
    <p:embeddedFont>
      <p:font typeface="Poppins Extra-Light" charset="1" panose="00000300000000000000"/>
      <p:regular r:id="rId30"/>
    </p:embeddedFont>
    <p:embeddedFont>
      <p:font typeface="Poppins Extra-Light Italics" charset="1" panose="00000300000000000000"/>
      <p:regular r:id="rId31"/>
    </p:embeddedFont>
    <p:embeddedFont>
      <p:font typeface="Poppins Light" charset="1" panose="00000400000000000000"/>
      <p:regular r:id="rId32"/>
    </p:embeddedFont>
    <p:embeddedFont>
      <p:font typeface="Poppins Light Italics" charset="1" panose="00000400000000000000"/>
      <p:regular r:id="rId33"/>
    </p:embeddedFont>
    <p:embeddedFont>
      <p:font typeface="Poppins Medium" charset="1" panose="00000600000000000000"/>
      <p:regular r:id="rId34"/>
    </p:embeddedFont>
    <p:embeddedFont>
      <p:font typeface="Poppins Medium Italics" charset="1" panose="00000600000000000000"/>
      <p:regular r:id="rId35"/>
    </p:embeddedFont>
    <p:embeddedFont>
      <p:font typeface="Poppins Semi-Bold" charset="1" panose="00000700000000000000"/>
      <p:regular r:id="rId36"/>
    </p:embeddedFont>
    <p:embeddedFont>
      <p:font typeface="Poppins Semi-Bold Italics" charset="1" panose="00000700000000000000"/>
      <p:regular r:id="rId37"/>
    </p:embeddedFont>
    <p:embeddedFont>
      <p:font typeface="Poppins Ultra-Bold" charset="1" panose="00000900000000000000"/>
      <p:regular r:id="rId38"/>
    </p:embeddedFont>
    <p:embeddedFont>
      <p:font typeface="Poppins Ultra-Bold Italics" charset="1" panose="00000900000000000000"/>
      <p:regular r:id="rId39"/>
    </p:embeddedFont>
    <p:embeddedFont>
      <p:font typeface="Poppins Heavy" charset="1" panose="00000A00000000000000"/>
      <p:regular r:id="rId40"/>
    </p:embeddedFont>
    <p:embeddedFont>
      <p:font typeface="Poppins Heavy Italics" charset="1" panose="00000A00000000000000"/>
      <p:regular r:id="rId41"/>
    </p:embeddedFont>
    <p:embeddedFont>
      <p:font typeface="Clear Sans" charset="1" panose="020B0503030202020304"/>
      <p:regular r:id="rId42"/>
    </p:embeddedFont>
    <p:embeddedFont>
      <p:font typeface="Clear Sans Bold" charset="1" panose="020B0803030202020304"/>
      <p:regular r:id="rId43"/>
    </p:embeddedFont>
    <p:embeddedFont>
      <p:font typeface="Clear Sans Italics" charset="1" panose="020B0503030202090304"/>
      <p:regular r:id="rId44"/>
    </p:embeddedFont>
    <p:embeddedFont>
      <p:font typeface="Clear Sans Bold Italics" charset="1" panose="020B0803030202090304"/>
      <p:regular r:id="rId45"/>
    </p:embeddedFont>
    <p:embeddedFont>
      <p:font typeface="Clear Sans Thin" charset="1" panose="020B0203030202020304"/>
      <p:regular r:id="rId46"/>
    </p:embeddedFont>
    <p:embeddedFont>
      <p:font typeface="Clear Sans Light" charset="1" panose="020B0303030202020304"/>
      <p:regular r:id="rId47"/>
    </p:embeddedFont>
    <p:embeddedFont>
      <p:font typeface="Clear Sans Medium" charset="1" panose="020B0603030202020304"/>
      <p:regular r:id="rId48"/>
    </p:embeddedFont>
    <p:embeddedFont>
      <p:font typeface="Clear Sans Medium Italics" charset="1" panose="020B0603030202090304"/>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slides/slide1.xml" Type="http://schemas.openxmlformats.org/officeDocument/2006/relationships/slide"/><Relationship Id="rId51" Target="slides/slide2.xml" Type="http://schemas.openxmlformats.org/officeDocument/2006/relationships/slide"/><Relationship Id="rId52" Target="slides/slide3.xml" Type="http://schemas.openxmlformats.org/officeDocument/2006/relationships/slide"/><Relationship Id="rId53" Target="slides/slide4.xml" Type="http://schemas.openxmlformats.org/officeDocument/2006/relationships/slide"/><Relationship Id="rId54" Target="slides/slide5.xml" Type="http://schemas.openxmlformats.org/officeDocument/2006/relationships/slide"/><Relationship Id="rId55" Target="slides/slide6.xml" Type="http://schemas.openxmlformats.org/officeDocument/2006/relationships/slide"/><Relationship Id="rId56" Target="slides/slide7.xml" Type="http://schemas.openxmlformats.org/officeDocument/2006/relationships/slide"/><Relationship Id="rId57" Target="slides/slide8.xml" Type="http://schemas.openxmlformats.org/officeDocument/2006/relationships/slide"/><Relationship Id="rId58" Target="slides/slide9.xml" Type="http://schemas.openxmlformats.org/officeDocument/2006/relationships/slide"/><Relationship Id="rId59" Target="slides/slide10.xml" Type="http://schemas.openxmlformats.org/officeDocument/2006/relationships/slide"/><Relationship Id="rId6" Target="fonts/font6.fntdata" Type="http://schemas.openxmlformats.org/officeDocument/2006/relationships/font"/><Relationship Id="rId60" Target="slides/slide11.xml" Type="http://schemas.openxmlformats.org/officeDocument/2006/relationships/slide"/><Relationship Id="rId61" Target="slides/slide12.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3076473"/>
          </a:xfrm>
          <a:prstGeom prst="rect">
            <a:avLst/>
          </a:prstGeom>
          <a:solidFill>
            <a:srgbClr val="FFFFFF"/>
          </a:solidFill>
        </p:spPr>
      </p:sp>
      <p:sp>
        <p:nvSpPr>
          <p:cNvPr name="Freeform 3" id="3"/>
          <p:cNvSpPr/>
          <p:nvPr/>
        </p:nvSpPr>
        <p:spPr>
          <a:xfrm flipH="false" flipV="false" rot="0">
            <a:off x="13672394" y="0"/>
            <a:ext cx="4454903" cy="4454903"/>
          </a:xfrm>
          <a:custGeom>
            <a:avLst/>
            <a:gdLst/>
            <a:ahLst/>
            <a:cxnLst/>
            <a:rect r="r" b="b" t="t" l="l"/>
            <a:pathLst>
              <a:path h="4454903" w="4454903">
                <a:moveTo>
                  <a:pt x="0" y="0"/>
                </a:moveTo>
                <a:lnTo>
                  <a:pt x="4454902" y="0"/>
                </a:lnTo>
                <a:lnTo>
                  <a:pt x="4454902" y="4454903"/>
                </a:lnTo>
                <a:lnTo>
                  <a:pt x="0" y="4454903"/>
                </a:lnTo>
                <a:lnTo>
                  <a:pt x="0" y="0"/>
                </a:lnTo>
                <a:close/>
              </a:path>
            </a:pathLst>
          </a:custGeom>
          <a:blipFill>
            <a:blip r:embed="rId2"/>
            <a:stretch>
              <a:fillRect l="0" t="0" r="0" b="0"/>
            </a:stretch>
          </a:blipFill>
        </p:spPr>
      </p:sp>
      <p:sp>
        <p:nvSpPr>
          <p:cNvPr name="Freeform 4" id="4"/>
          <p:cNvSpPr/>
          <p:nvPr/>
        </p:nvSpPr>
        <p:spPr>
          <a:xfrm flipH="false" flipV="false" rot="0">
            <a:off x="1870285" y="780713"/>
            <a:ext cx="3158766" cy="3158766"/>
          </a:xfrm>
          <a:custGeom>
            <a:avLst/>
            <a:gdLst/>
            <a:ahLst/>
            <a:cxnLst/>
            <a:rect r="r" b="b" t="t" l="l"/>
            <a:pathLst>
              <a:path h="3158766" w="3158766">
                <a:moveTo>
                  <a:pt x="0" y="0"/>
                </a:moveTo>
                <a:lnTo>
                  <a:pt x="3158766" y="0"/>
                </a:lnTo>
                <a:lnTo>
                  <a:pt x="3158766" y="3158766"/>
                </a:lnTo>
                <a:lnTo>
                  <a:pt x="0" y="3158766"/>
                </a:lnTo>
                <a:lnTo>
                  <a:pt x="0" y="0"/>
                </a:lnTo>
                <a:close/>
              </a:path>
            </a:pathLst>
          </a:custGeom>
          <a:blipFill>
            <a:blip r:embed="rId3">
              <a:extLst>
                <a:ext uri="{96DAC541-7B7A-43D3-8B79-37D633B846F1}">
                  <asvg:svgBlip xmlns:asvg="http://schemas.microsoft.com/office/drawing/2016/SVG/main" r:embed="rId4"/>
                </a:ext>
              </a:extLst>
            </a:blip>
            <a:stretch>
              <a:fillRect l="0" t="-2480" r="0" b="-2480"/>
            </a:stretch>
          </a:blipFill>
        </p:spPr>
      </p:sp>
      <p:sp>
        <p:nvSpPr>
          <p:cNvPr name="Freeform 5" id="5"/>
          <p:cNvSpPr/>
          <p:nvPr/>
        </p:nvSpPr>
        <p:spPr>
          <a:xfrm flipH="false" flipV="false" rot="0">
            <a:off x="7243599" y="4977268"/>
            <a:ext cx="4904261" cy="5309732"/>
          </a:xfrm>
          <a:custGeom>
            <a:avLst/>
            <a:gdLst/>
            <a:ahLst/>
            <a:cxnLst/>
            <a:rect r="r" b="b" t="t" l="l"/>
            <a:pathLst>
              <a:path h="5309732" w="4904261">
                <a:moveTo>
                  <a:pt x="0" y="0"/>
                </a:moveTo>
                <a:lnTo>
                  <a:pt x="4904261" y="0"/>
                </a:lnTo>
                <a:lnTo>
                  <a:pt x="4904261" y="5309732"/>
                </a:lnTo>
                <a:lnTo>
                  <a:pt x="0" y="53097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4235893" y="1883429"/>
            <a:ext cx="6214435" cy="1368424"/>
          </a:xfrm>
          <a:prstGeom prst="rect">
            <a:avLst/>
          </a:prstGeom>
        </p:spPr>
        <p:txBody>
          <a:bodyPr anchor="t" rtlCol="false" tIns="0" lIns="0" bIns="0" rIns="0">
            <a:spAutoFit/>
          </a:bodyPr>
          <a:lstStyle/>
          <a:p>
            <a:pPr algn="ctr">
              <a:lnSpc>
                <a:spcPts val="11200"/>
              </a:lnSpc>
              <a:spcBef>
                <a:spcPct val="0"/>
              </a:spcBef>
            </a:pPr>
            <a:r>
              <a:rPr lang="en-US" sz="8000">
                <a:solidFill>
                  <a:srgbClr val="272315"/>
                </a:solidFill>
                <a:latin typeface="Cardo Bold"/>
              </a:rPr>
              <a:t>EconoGuide</a:t>
            </a:r>
          </a:p>
        </p:txBody>
      </p:sp>
      <p:sp>
        <p:nvSpPr>
          <p:cNvPr name="TextBox 7" id="7"/>
          <p:cNvSpPr txBox="true"/>
          <p:nvPr/>
        </p:nvSpPr>
        <p:spPr>
          <a:xfrm rot="0">
            <a:off x="2659852" y="3687583"/>
            <a:ext cx="14121980" cy="613411"/>
          </a:xfrm>
          <a:prstGeom prst="rect">
            <a:avLst/>
          </a:prstGeom>
        </p:spPr>
        <p:txBody>
          <a:bodyPr anchor="t" rtlCol="false" tIns="0" lIns="0" bIns="0" rIns="0">
            <a:spAutoFit/>
          </a:bodyPr>
          <a:lstStyle/>
          <a:p>
            <a:pPr algn="ctr">
              <a:lnSpc>
                <a:spcPts val="5039"/>
              </a:lnSpc>
              <a:spcBef>
                <a:spcPct val="0"/>
              </a:spcBef>
            </a:pPr>
            <a:r>
              <a:rPr lang="en-US" sz="3599">
                <a:solidFill>
                  <a:srgbClr val="272315"/>
                </a:solidFill>
                <a:latin typeface="Cardo Bold"/>
              </a:rPr>
              <a:t>Your mentor to financial empowerment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454910" y="-603021"/>
            <a:ext cx="2160288" cy="11216898"/>
            <a:chOff x="0" y="0"/>
            <a:chExt cx="920802" cy="4781095"/>
          </a:xfrm>
        </p:grpSpPr>
        <p:sp>
          <p:nvSpPr>
            <p:cNvPr name="Freeform 3" id="3"/>
            <p:cNvSpPr/>
            <p:nvPr/>
          </p:nvSpPr>
          <p:spPr>
            <a:xfrm flipH="false" flipV="false" rot="0">
              <a:off x="0" y="0"/>
              <a:ext cx="920802" cy="4781095"/>
            </a:xfrm>
            <a:custGeom>
              <a:avLst/>
              <a:gdLst/>
              <a:ahLst/>
              <a:cxnLst/>
              <a:rect r="r" b="b" t="t" l="l"/>
              <a:pathLst>
                <a:path h="4781095" w="920802">
                  <a:moveTo>
                    <a:pt x="0" y="0"/>
                  </a:moveTo>
                  <a:lnTo>
                    <a:pt x="920802" y="0"/>
                  </a:lnTo>
                  <a:lnTo>
                    <a:pt x="920802" y="4781095"/>
                  </a:lnTo>
                  <a:lnTo>
                    <a:pt x="0" y="4781095"/>
                  </a:lnTo>
                  <a:lnTo>
                    <a:pt x="0" y="0"/>
                  </a:lnTo>
                </a:path>
              </a:pathLst>
            </a:custGeom>
            <a:solidFill>
              <a:srgbClr val="FEBA32"/>
            </a:solidFill>
          </p:spPr>
        </p:sp>
        <p:sp>
          <p:nvSpPr>
            <p:cNvPr name="TextBox 4" id="4"/>
            <p:cNvSpPr txBox="true"/>
            <p:nvPr/>
          </p:nvSpPr>
          <p:spPr>
            <a:xfrm>
              <a:off x="0" y="-95250"/>
              <a:ext cx="812800" cy="908050"/>
            </a:xfrm>
            <a:prstGeom prst="rect">
              <a:avLst/>
            </a:prstGeom>
          </p:spPr>
          <p:txBody>
            <a:bodyPr anchor="ctr" rtlCol="false" tIns="50800" lIns="50800" bIns="50800" rIns="50800"/>
            <a:lstStyle/>
            <a:p>
              <a:pPr algn="ctr">
                <a:lnSpc>
                  <a:spcPts val="3213"/>
                </a:lnSpc>
              </a:pPr>
            </a:p>
          </p:txBody>
        </p:sp>
      </p:grpSp>
      <p:sp>
        <p:nvSpPr>
          <p:cNvPr name="Freeform 5" id="5"/>
          <p:cNvSpPr/>
          <p:nvPr/>
        </p:nvSpPr>
        <p:spPr>
          <a:xfrm flipH="false" flipV="false" rot="0">
            <a:off x="9725725" y="851703"/>
            <a:ext cx="8562275" cy="8406597"/>
          </a:xfrm>
          <a:custGeom>
            <a:avLst/>
            <a:gdLst/>
            <a:ahLst/>
            <a:cxnLst/>
            <a:rect r="r" b="b" t="t" l="l"/>
            <a:pathLst>
              <a:path h="8406597" w="8562275">
                <a:moveTo>
                  <a:pt x="0" y="0"/>
                </a:moveTo>
                <a:lnTo>
                  <a:pt x="8562275" y="0"/>
                </a:lnTo>
                <a:lnTo>
                  <a:pt x="8562275" y="8406597"/>
                </a:lnTo>
                <a:lnTo>
                  <a:pt x="0" y="84065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875519"/>
            <a:ext cx="10157238" cy="1358775"/>
          </a:xfrm>
          <a:prstGeom prst="rect">
            <a:avLst/>
          </a:prstGeom>
        </p:spPr>
        <p:txBody>
          <a:bodyPr anchor="t" rtlCol="false" tIns="0" lIns="0" bIns="0" rIns="0">
            <a:spAutoFit/>
          </a:bodyPr>
          <a:lstStyle/>
          <a:p>
            <a:pPr algn="l" marL="0" indent="0" lvl="0">
              <a:lnSpc>
                <a:spcPts val="10212"/>
              </a:lnSpc>
              <a:spcBef>
                <a:spcPct val="0"/>
              </a:spcBef>
            </a:pPr>
            <a:r>
              <a:rPr lang="en-US" sz="10528">
                <a:solidFill>
                  <a:srgbClr val="FEBA32"/>
                </a:solidFill>
                <a:latin typeface="Oswald Bold"/>
              </a:rPr>
              <a:t>MARKET ANALYSIS</a:t>
            </a:r>
          </a:p>
        </p:txBody>
      </p:sp>
      <p:sp>
        <p:nvSpPr>
          <p:cNvPr name="TextBox 7" id="7"/>
          <p:cNvSpPr txBox="true"/>
          <p:nvPr/>
        </p:nvSpPr>
        <p:spPr>
          <a:xfrm rot="0">
            <a:off x="2164680" y="3054065"/>
            <a:ext cx="6009481" cy="4567049"/>
          </a:xfrm>
          <a:prstGeom prst="rect">
            <a:avLst/>
          </a:prstGeom>
        </p:spPr>
        <p:txBody>
          <a:bodyPr anchor="t" rtlCol="false" tIns="0" lIns="0" bIns="0" rIns="0">
            <a:spAutoFit/>
          </a:bodyPr>
          <a:lstStyle/>
          <a:p>
            <a:pPr algn="l" marL="0" indent="0" lvl="0">
              <a:lnSpc>
                <a:spcPts val="6083"/>
              </a:lnSpc>
            </a:pPr>
            <a:r>
              <a:rPr lang="en-US" sz="3599">
                <a:solidFill>
                  <a:srgbClr val="000000"/>
                </a:solidFill>
                <a:latin typeface="Canva Sans"/>
              </a:rPr>
              <a:t>When it comes to what advantages we have in comparison to our competitors like Finwise, none of them uses a personalised chatbot.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45767" y="4532129"/>
            <a:ext cx="478009" cy="478009"/>
          </a:xfrm>
          <a:custGeom>
            <a:avLst/>
            <a:gdLst/>
            <a:ahLst/>
            <a:cxnLst/>
            <a:rect r="r" b="b" t="t" l="l"/>
            <a:pathLst>
              <a:path h="478009" w="478009">
                <a:moveTo>
                  <a:pt x="0" y="0"/>
                </a:moveTo>
                <a:lnTo>
                  <a:pt x="478009" y="0"/>
                </a:lnTo>
                <a:lnTo>
                  <a:pt x="478009" y="478009"/>
                </a:lnTo>
                <a:lnTo>
                  <a:pt x="0" y="4780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1301950" y="5623882"/>
            <a:ext cx="7256082" cy="0"/>
          </a:xfrm>
          <a:prstGeom prst="line">
            <a:avLst/>
          </a:prstGeom>
          <a:ln cap="rnd" w="28575">
            <a:solidFill>
              <a:srgbClr val="FFB923"/>
            </a:solidFill>
            <a:prstDash val="solid"/>
            <a:headEnd type="none" len="sm" w="sm"/>
            <a:tailEnd type="none" len="sm" w="sm"/>
          </a:ln>
        </p:spPr>
      </p:sp>
      <p:sp>
        <p:nvSpPr>
          <p:cNvPr name="AutoShape 4" id="4"/>
          <p:cNvSpPr/>
          <p:nvPr/>
        </p:nvSpPr>
        <p:spPr>
          <a:xfrm rot="0">
            <a:off x="0" y="0"/>
            <a:ext cx="18288000" cy="3175562"/>
          </a:xfrm>
          <a:prstGeom prst="rect">
            <a:avLst/>
          </a:prstGeom>
          <a:solidFill>
            <a:srgbClr val="FFB923"/>
          </a:solidFill>
        </p:spPr>
      </p:sp>
      <p:sp>
        <p:nvSpPr>
          <p:cNvPr name="TextBox 5" id="5"/>
          <p:cNvSpPr txBox="true"/>
          <p:nvPr/>
        </p:nvSpPr>
        <p:spPr>
          <a:xfrm rot="0">
            <a:off x="2776221" y="942975"/>
            <a:ext cx="8389112" cy="1377950"/>
          </a:xfrm>
          <a:prstGeom prst="rect">
            <a:avLst/>
          </a:prstGeom>
        </p:spPr>
        <p:txBody>
          <a:bodyPr anchor="t" rtlCol="false" tIns="0" lIns="0" bIns="0" rIns="0">
            <a:spAutoFit/>
          </a:bodyPr>
          <a:lstStyle/>
          <a:p>
            <a:pPr algn="l" marL="0" indent="0" lvl="0">
              <a:lnSpc>
                <a:spcPts val="11049"/>
              </a:lnSpc>
              <a:spcBef>
                <a:spcPct val="0"/>
              </a:spcBef>
            </a:pPr>
            <a:r>
              <a:rPr lang="en-US" sz="8499" spc="-169">
                <a:solidFill>
                  <a:srgbClr val="FFFFFF"/>
                </a:solidFill>
                <a:latin typeface="Hammersmith One"/>
              </a:rPr>
              <a:t>Future Prospects</a:t>
            </a:r>
          </a:p>
        </p:txBody>
      </p:sp>
      <p:sp>
        <p:nvSpPr>
          <p:cNvPr name="TextBox 6" id="6"/>
          <p:cNvSpPr txBox="true"/>
          <p:nvPr/>
        </p:nvSpPr>
        <p:spPr>
          <a:xfrm rot="0">
            <a:off x="2896669" y="6225185"/>
            <a:ext cx="5218693" cy="1127125"/>
          </a:xfrm>
          <a:prstGeom prst="rect">
            <a:avLst/>
          </a:prstGeom>
        </p:spPr>
        <p:txBody>
          <a:bodyPr anchor="t" rtlCol="false" tIns="0" lIns="0" bIns="0" rIns="0">
            <a:spAutoFit/>
          </a:bodyPr>
          <a:lstStyle/>
          <a:p>
            <a:pPr>
              <a:lnSpc>
                <a:spcPts val="4550"/>
              </a:lnSpc>
            </a:pPr>
            <a:r>
              <a:rPr lang="en-US" sz="3500">
                <a:solidFill>
                  <a:srgbClr val="000000"/>
                </a:solidFill>
                <a:latin typeface="Canva Sans"/>
              </a:rPr>
              <a:t>Determine our core users</a:t>
            </a:r>
          </a:p>
        </p:txBody>
      </p:sp>
      <p:sp>
        <p:nvSpPr>
          <p:cNvPr name="TextBox 7" id="7"/>
          <p:cNvSpPr txBox="true"/>
          <p:nvPr/>
        </p:nvSpPr>
        <p:spPr>
          <a:xfrm rot="0">
            <a:off x="10957514" y="3668529"/>
            <a:ext cx="5378046" cy="1698625"/>
          </a:xfrm>
          <a:prstGeom prst="rect">
            <a:avLst/>
          </a:prstGeom>
        </p:spPr>
        <p:txBody>
          <a:bodyPr anchor="t" rtlCol="false" tIns="0" lIns="0" bIns="0" rIns="0">
            <a:spAutoFit/>
          </a:bodyPr>
          <a:lstStyle/>
          <a:p>
            <a:pPr>
              <a:lnSpc>
                <a:spcPts val="4550"/>
              </a:lnSpc>
            </a:pPr>
            <a:r>
              <a:rPr lang="en-US" sz="3500">
                <a:solidFill>
                  <a:srgbClr val="000000"/>
                </a:solidFill>
                <a:latin typeface="Canva Sans"/>
              </a:rPr>
              <a:t>Predict stock prices and determine if it is a good time to buy a stock</a:t>
            </a:r>
          </a:p>
        </p:txBody>
      </p:sp>
      <p:sp>
        <p:nvSpPr>
          <p:cNvPr name="AutoShape 8" id="8"/>
          <p:cNvSpPr/>
          <p:nvPr/>
        </p:nvSpPr>
        <p:spPr>
          <a:xfrm rot="0">
            <a:off x="9645343" y="5623882"/>
            <a:ext cx="7256082" cy="0"/>
          </a:xfrm>
          <a:prstGeom prst="line">
            <a:avLst/>
          </a:prstGeom>
          <a:ln cap="rnd" w="28575">
            <a:solidFill>
              <a:srgbClr val="FFB923"/>
            </a:solidFill>
            <a:prstDash val="solid"/>
            <a:headEnd type="none" len="sm" w="sm"/>
            <a:tailEnd type="none" len="sm" w="sm"/>
          </a:ln>
        </p:spPr>
      </p:sp>
      <p:sp>
        <p:nvSpPr>
          <p:cNvPr name="TextBox 9" id="9"/>
          <p:cNvSpPr txBox="true"/>
          <p:nvPr/>
        </p:nvSpPr>
        <p:spPr>
          <a:xfrm rot="0">
            <a:off x="2896669" y="4193283"/>
            <a:ext cx="5661364" cy="1127125"/>
          </a:xfrm>
          <a:prstGeom prst="rect">
            <a:avLst/>
          </a:prstGeom>
        </p:spPr>
        <p:txBody>
          <a:bodyPr anchor="t" rtlCol="false" tIns="0" lIns="0" bIns="0" rIns="0">
            <a:spAutoFit/>
          </a:bodyPr>
          <a:lstStyle/>
          <a:p>
            <a:pPr>
              <a:lnSpc>
                <a:spcPts val="4550"/>
              </a:lnSpc>
            </a:pPr>
            <a:r>
              <a:rPr lang="en-US" sz="3500">
                <a:solidFill>
                  <a:srgbClr val="000000"/>
                </a:solidFill>
                <a:latin typeface="Canva Sans"/>
              </a:rPr>
              <a:t>Give updates related to stock prices</a:t>
            </a:r>
          </a:p>
        </p:txBody>
      </p:sp>
      <p:sp>
        <p:nvSpPr>
          <p:cNvPr name="Freeform 10" id="10"/>
          <p:cNvSpPr/>
          <p:nvPr/>
        </p:nvSpPr>
        <p:spPr>
          <a:xfrm flipH="false" flipV="false" rot="0">
            <a:off x="10055031" y="4293124"/>
            <a:ext cx="478009" cy="478009"/>
          </a:xfrm>
          <a:custGeom>
            <a:avLst/>
            <a:gdLst/>
            <a:ahLst/>
            <a:cxnLst/>
            <a:rect r="r" b="b" t="t" l="l"/>
            <a:pathLst>
              <a:path h="478009" w="478009">
                <a:moveTo>
                  <a:pt x="0" y="0"/>
                </a:moveTo>
                <a:lnTo>
                  <a:pt x="478009" y="0"/>
                </a:lnTo>
                <a:lnTo>
                  <a:pt x="478009" y="478009"/>
                </a:lnTo>
                <a:lnTo>
                  <a:pt x="0" y="4780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825802" y="6302800"/>
            <a:ext cx="478009" cy="478009"/>
          </a:xfrm>
          <a:custGeom>
            <a:avLst/>
            <a:gdLst/>
            <a:ahLst/>
            <a:cxnLst/>
            <a:rect r="r" b="b" t="t" l="l"/>
            <a:pathLst>
              <a:path h="478009" w="478009">
                <a:moveTo>
                  <a:pt x="0" y="0"/>
                </a:moveTo>
                <a:lnTo>
                  <a:pt x="478009" y="0"/>
                </a:lnTo>
                <a:lnTo>
                  <a:pt x="478009" y="478010"/>
                </a:lnTo>
                <a:lnTo>
                  <a:pt x="0" y="478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10957514" y="5963955"/>
            <a:ext cx="5218693" cy="1698625"/>
          </a:xfrm>
          <a:prstGeom prst="rect">
            <a:avLst/>
          </a:prstGeom>
        </p:spPr>
        <p:txBody>
          <a:bodyPr anchor="t" rtlCol="false" tIns="0" lIns="0" bIns="0" rIns="0">
            <a:spAutoFit/>
          </a:bodyPr>
          <a:lstStyle/>
          <a:p>
            <a:pPr>
              <a:lnSpc>
                <a:spcPts val="4550"/>
              </a:lnSpc>
            </a:pPr>
            <a:r>
              <a:rPr lang="en-US" sz="3500">
                <a:solidFill>
                  <a:srgbClr val="000000"/>
                </a:solidFill>
                <a:latin typeface="Canva Sans"/>
              </a:rPr>
              <a:t>Generating revenue from targeted advertisements</a:t>
            </a:r>
          </a:p>
        </p:txBody>
      </p:sp>
      <p:sp>
        <p:nvSpPr>
          <p:cNvPr name="Freeform 13" id="13"/>
          <p:cNvSpPr/>
          <p:nvPr/>
        </p:nvSpPr>
        <p:spPr>
          <a:xfrm flipH="false" flipV="false" rot="0">
            <a:off x="10055031" y="6302800"/>
            <a:ext cx="478009" cy="478009"/>
          </a:xfrm>
          <a:custGeom>
            <a:avLst/>
            <a:gdLst/>
            <a:ahLst/>
            <a:cxnLst/>
            <a:rect r="r" b="b" t="t" l="l"/>
            <a:pathLst>
              <a:path h="478009" w="478009">
                <a:moveTo>
                  <a:pt x="0" y="0"/>
                </a:moveTo>
                <a:lnTo>
                  <a:pt x="478009" y="0"/>
                </a:lnTo>
                <a:lnTo>
                  <a:pt x="478009" y="478010"/>
                </a:lnTo>
                <a:lnTo>
                  <a:pt x="0" y="478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CFCFC"/>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2801600" y="3158836"/>
            <a:ext cx="7315200" cy="3657600"/>
          </a:xfrm>
          <a:custGeom>
            <a:avLst/>
            <a:gdLst/>
            <a:ahLst/>
            <a:cxnLst/>
            <a:rect r="r" b="b" t="t" l="l"/>
            <a:pathLst>
              <a:path h="3657600" w="7315200">
                <a:moveTo>
                  <a:pt x="0" y="0"/>
                </a:moveTo>
                <a:lnTo>
                  <a:pt x="7315200" y="0"/>
                </a:lnTo>
                <a:lnTo>
                  <a:pt x="7315200" y="3657600"/>
                </a:lnTo>
                <a:lnTo>
                  <a:pt x="0" y="3657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516456" y="3400425"/>
            <a:ext cx="9121963" cy="2336801"/>
          </a:xfrm>
          <a:prstGeom prst="rect">
            <a:avLst/>
          </a:prstGeom>
        </p:spPr>
        <p:txBody>
          <a:bodyPr anchor="t" rtlCol="false" tIns="0" lIns="0" bIns="0" rIns="0">
            <a:spAutoFit/>
          </a:bodyPr>
          <a:lstStyle/>
          <a:p>
            <a:pPr>
              <a:lnSpc>
                <a:spcPts val="18199"/>
              </a:lnSpc>
            </a:pPr>
            <a:r>
              <a:rPr lang="en-US" sz="12999">
                <a:solidFill>
                  <a:srgbClr val="1C1C1C"/>
                </a:solidFill>
                <a:latin typeface="Poppins Ultra-Bold"/>
              </a:rPr>
              <a:t>Thank You</a:t>
            </a:r>
          </a:p>
        </p:txBody>
      </p:sp>
      <p:sp>
        <p:nvSpPr>
          <p:cNvPr name="Freeform 4" id="4"/>
          <p:cNvSpPr/>
          <p:nvPr/>
        </p:nvSpPr>
        <p:spPr>
          <a:xfrm flipH="true" flipV="false" rot="0">
            <a:off x="0" y="5887038"/>
            <a:ext cx="4399962" cy="4399962"/>
          </a:xfrm>
          <a:custGeom>
            <a:avLst/>
            <a:gdLst/>
            <a:ahLst/>
            <a:cxnLst/>
            <a:rect r="r" b="b" t="t" l="l"/>
            <a:pathLst>
              <a:path h="4399962" w="4399962">
                <a:moveTo>
                  <a:pt x="4399962" y="0"/>
                </a:moveTo>
                <a:lnTo>
                  <a:pt x="0" y="0"/>
                </a:lnTo>
                <a:lnTo>
                  <a:pt x="0" y="4399962"/>
                </a:lnTo>
                <a:lnTo>
                  <a:pt x="4399962" y="4399962"/>
                </a:lnTo>
                <a:lnTo>
                  <a:pt x="439996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39199" y="1692342"/>
            <a:ext cx="13691303" cy="7418473"/>
            <a:chOff x="0" y="0"/>
            <a:chExt cx="1500078" cy="812800"/>
          </a:xfrm>
        </p:grpSpPr>
        <p:sp>
          <p:nvSpPr>
            <p:cNvPr name="Freeform 3" id="3"/>
            <p:cNvSpPr/>
            <p:nvPr/>
          </p:nvSpPr>
          <p:spPr>
            <a:xfrm flipH="false" flipV="false" rot="0">
              <a:off x="0" y="0"/>
              <a:ext cx="1500078" cy="812800"/>
            </a:xfrm>
            <a:custGeom>
              <a:avLst/>
              <a:gdLst/>
              <a:ahLst/>
              <a:cxnLst/>
              <a:rect r="r" b="b" t="t" l="l"/>
              <a:pathLst>
                <a:path h="812800" w="1500078">
                  <a:moveTo>
                    <a:pt x="0" y="0"/>
                  </a:moveTo>
                  <a:lnTo>
                    <a:pt x="1500078" y="0"/>
                  </a:lnTo>
                  <a:lnTo>
                    <a:pt x="1500078" y="812800"/>
                  </a:lnTo>
                  <a:lnTo>
                    <a:pt x="0" y="812800"/>
                  </a:lnTo>
                  <a:lnTo>
                    <a:pt x="0" y="0"/>
                  </a:lnTo>
                </a:path>
              </a:pathLst>
            </a:custGeom>
            <a:solidFill>
              <a:srgbClr val="FEBA32"/>
            </a:solidFill>
          </p:spPr>
        </p:sp>
        <p:sp>
          <p:nvSpPr>
            <p:cNvPr name="TextBox 4" id="4"/>
            <p:cNvSpPr txBox="true"/>
            <p:nvPr/>
          </p:nvSpPr>
          <p:spPr>
            <a:xfrm>
              <a:off x="0" y="-95250"/>
              <a:ext cx="812800" cy="908050"/>
            </a:xfrm>
            <a:prstGeom prst="rect">
              <a:avLst/>
            </a:prstGeom>
          </p:spPr>
          <p:txBody>
            <a:bodyPr anchor="ctr" rtlCol="false" tIns="50800" lIns="50800" bIns="50800" rIns="50800"/>
            <a:lstStyle/>
            <a:p>
              <a:pPr algn="ctr">
                <a:lnSpc>
                  <a:spcPts val="3213"/>
                </a:lnSpc>
              </a:pPr>
            </a:p>
          </p:txBody>
        </p:sp>
      </p:grpSp>
      <p:grpSp>
        <p:nvGrpSpPr>
          <p:cNvPr name="Group 5" id="5"/>
          <p:cNvGrpSpPr/>
          <p:nvPr/>
        </p:nvGrpSpPr>
        <p:grpSpPr>
          <a:xfrm rot="0">
            <a:off x="1028700" y="646919"/>
            <a:ext cx="13555589" cy="7863275"/>
            <a:chOff x="0" y="0"/>
            <a:chExt cx="1485209" cy="861534"/>
          </a:xfrm>
        </p:grpSpPr>
        <p:sp>
          <p:nvSpPr>
            <p:cNvPr name="Freeform 6" id="6"/>
            <p:cNvSpPr/>
            <p:nvPr/>
          </p:nvSpPr>
          <p:spPr>
            <a:xfrm flipH="false" flipV="false" rot="0">
              <a:off x="0" y="0"/>
              <a:ext cx="1485209" cy="861534"/>
            </a:xfrm>
            <a:custGeom>
              <a:avLst/>
              <a:gdLst/>
              <a:ahLst/>
              <a:cxnLst/>
              <a:rect r="r" b="b" t="t" l="l"/>
              <a:pathLst>
                <a:path h="861534" w="1485209">
                  <a:moveTo>
                    <a:pt x="0" y="0"/>
                  </a:moveTo>
                  <a:lnTo>
                    <a:pt x="1485209" y="0"/>
                  </a:lnTo>
                  <a:lnTo>
                    <a:pt x="1485209" y="861534"/>
                  </a:lnTo>
                  <a:lnTo>
                    <a:pt x="0" y="861534"/>
                  </a:lnTo>
                  <a:lnTo>
                    <a:pt x="0" y="0"/>
                  </a:lnTo>
                </a:path>
              </a:pathLst>
            </a:custGeom>
            <a:solidFill>
              <a:srgbClr val="FFFFFF"/>
            </a:solidFill>
          </p:spPr>
        </p:sp>
        <p:sp>
          <p:nvSpPr>
            <p:cNvPr name="TextBox 7" id="7"/>
            <p:cNvSpPr txBox="true"/>
            <p:nvPr/>
          </p:nvSpPr>
          <p:spPr>
            <a:xfrm>
              <a:off x="0" y="-95250"/>
              <a:ext cx="812800" cy="908050"/>
            </a:xfrm>
            <a:prstGeom prst="rect">
              <a:avLst/>
            </a:prstGeom>
          </p:spPr>
          <p:txBody>
            <a:bodyPr anchor="ctr" rtlCol="false" tIns="50800" lIns="50800" bIns="50800" rIns="50800"/>
            <a:lstStyle/>
            <a:p>
              <a:pPr algn="ctr">
                <a:lnSpc>
                  <a:spcPts val="3213"/>
                </a:lnSpc>
              </a:pPr>
            </a:p>
          </p:txBody>
        </p:sp>
      </p:grpSp>
      <p:sp>
        <p:nvSpPr>
          <p:cNvPr name="TextBox 8" id="8"/>
          <p:cNvSpPr txBox="true"/>
          <p:nvPr/>
        </p:nvSpPr>
        <p:spPr>
          <a:xfrm rot="0">
            <a:off x="1990380" y="2614549"/>
            <a:ext cx="12588942" cy="4934077"/>
          </a:xfrm>
          <a:prstGeom prst="rect">
            <a:avLst/>
          </a:prstGeom>
        </p:spPr>
        <p:txBody>
          <a:bodyPr anchor="t" rtlCol="false" tIns="0" lIns="0" bIns="0" rIns="0">
            <a:spAutoFit/>
          </a:bodyPr>
          <a:lstStyle/>
          <a:p>
            <a:pPr>
              <a:lnSpc>
                <a:spcPts val="4393"/>
              </a:lnSpc>
            </a:pPr>
            <a:r>
              <a:rPr lang="en-US" sz="2599">
                <a:solidFill>
                  <a:srgbClr val="000000"/>
                </a:solidFill>
                <a:latin typeface="Canva Sans"/>
              </a:rPr>
              <a:t>“Empower Your Financial Future: Bridging the Knowledge Gap in Finance and</a:t>
            </a:r>
          </a:p>
          <a:p>
            <a:pPr>
              <a:lnSpc>
                <a:spcPts val="4393"/>
              </a:lnSpc>
            </a:pPr>
            <a:r>
              <a:rPr lang="en-US" sz="2599">
                <a:solidFill>
                  <a:srgbClr val="000000"/>
                </a:solidFill>
                <a:latin typeface="Canva Sans"/>
              </a:rPr>
              <a:t>Markets”</a:t>
            </a:r>
          </a:p>
          <a:p>
            <a:pPr>
              <a:lnSpc>
                <a:spcPts val="4393"/>
              </a:lnSpc>
            </a:pPr>
          </a:p>
          <a:p>
            <a:pPr>
              <a:lnSpc>
                <a:spcPts val="4393"/>
              </a:lnSpc>
            </a:pPr>
            <a:r>
              <a:rPr lang="en-US" sz="2599">
                <a:solidFill>
                  <a:srgbClr val="000000"/>
                </a:solidFill>
                <a:latin typeface="Canva Sans"/>
              </a:rPr>
              <a:t>In today's rapidly evolving financial landscape, individuals face a significant</a:t>
            </a:r>
          </a:p>
          <a:p>
            <a:pPr algn="l" marL="0" indent="0" lvl="0">
              <a:lnSpc>
                <a:spcPts val="4393"/>
              </a:lnSpc>
            </a:pPr>
            <a:r>
              <a:rPr lang="en-US" sz="2599">
                <a:solidFill>
                  <a:srgbClr val="000000"/>
                </a:solidFill>
                <a:latin typeface="Canva Sans"/>
              </a:rPr>
              <a:t>challenge in staying informed and confident about their financial decisions. Many lack the essential knowledge required to navigate the complexities of investments, markets, and personal finance effectively. This knowledge gap often leads to missed opportunities, uninformed decisions, and limited financial growth.</a:t>
            </a:r>
          </a:p>
        </p:txBody>
      </p:sp>
      <p:sp>
        <p:nvSpPr>
          <p:cNvPr name="Freeform 9" id="9"/>
          <p:cNvSpPr/>
          <p:nvPr/>
        </p:nvSpPr>
        <p:spPr>
          <a:xfrm flipH="true" flipV="false" rot="0">
            <a:off x="15130502" y="7596168"/>
            <a:ext cx="2405333" cy="1828053"/>
          </a:xfrm>
          <a:custGeom>
            <a:avLst/>
            <a:gdLst/>
            <a:ahLst/>
            <a:cxnLst/>
            <a:rect r="r" b="b" t="t" l="l"/>
            <a:pathLst>
              <a:path h="1828053" w="2405333">
                <a:moveTo>
                  <a:pt x="2405332" y="0"/>
                </a:moveTo>
                <a:lnTo>
                  <a:pt x="0" y="0"/>
                </a:lnTo>
                <a:lnTo>
                  <a:pt x="0" y="1828053"/>
                </a:lnTo>
                <a:lnTo>
                  <a:pt x="2405332" y="1828053"/>
                </a:lnTo>
                <a:lnTo>
                  <a:pt x="240533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2187008" y="527396"/>
            <a:ext cx="11876861" cy="1356332"/>
          </a:xfrm>
          <a:prstGeom prst="rect">
            <a:avLst/>
          </a:prstGeom>
        </p:spPr>
        <p:txBody>
          <a:bodyPr anchor="t" rtlCol="false" tIns="0" lIns="0" bIns="0" rIns="0">
            <a:spAutoFit/>
          </a:bodyPr>
          <a:lstStyle/>
          <a:p>
            <a:pPr algn="l" marL="0" indent="0" lvl="0">
              <a:lnSpc>
                <a:spcPts val="10124"/>
              </a:lnSpc>
              <a:spcBef>
                <a:spcPct val="0"/>
              </a:spcBef>
            </a:pPr>
            <a:r>
              <a:rPr lang="en-US" sz="10438">
                <a:solidFill>
                  <a:srgbClr val="FEBA32"/>
                </a:solidFill>
                <a:latin typeface="Oswald Bold"/>
              </a:rPr>
              <a:t>PROBLEM STATEMENT</a:t>
            </a:r>
          </a:p>
        </p:txBody>
      </p:sp>
      <p:grpSp>
        <p:nvGrpSpPr>
          <p:cNvPr name="Group 11" id="11"/>
          <p:cNvGrpSpPr/>
          <p:nvPr/>
        </p:nvGrpSpPr>
        <p:grpSpPr>
          <a:xfrm rot="0">
            <a:off x="17200615" y="298796"/>
            <a:ext cx="2174770" cy="696247"/>
            <a:chOff x="0" y="0"/>
            <a:chExt cx="568013" cy="181848"/>
          </a:xfrm>
        </p:grpSpPr>
        <p:sp>
          <p:nvSpPr>
            <p:cNvPr name="Freeform 12" id="12"/>
            <p:cNvSpPr/>
            <p:nvPr/>
          </p:nvSpPr>
          <p:spPr>
            <a:xfrm flipH="false" flipV="false" rot="0">
              <a:off x="0" y="0"/>
              <a:ext cx="568013" cy="181848"/>
            </a:xfrm>
            <a:custGeom>
              <a:avLst/>
              <a:gdLst/>
              <a:ahLst/>
              <a:cxnLst/>
              <a:rect r="r" b="b" t="t" l="l"/>
              <a:pathLst>
                <a:path h="181848" w="568013">
                  <a:moveTo>
                    <a:pt x="0" y="0"/>
                  </a:moveTo>
                  <a:lnTo>
                    <a:pt x="568013" y="0"/>
                  </a:lnTo>
                  <a:lnTo>
                    <a:pt x="568013" y="181848"/>
                  </a:lnTo>
                  <a:lnTo>
                    <a:pt x="0" y="181848"/>
                  </a:lnTo>
                  <a:lnTo>
                    <a:pt x="0" y="0"/>
                  </a:lnTo>
                </a:path>
              </a:pathLst>
            </a:custGeom>
            <a:solidFill>
              <a:srgbClr val="FEBA32"/>
            </a:solidFill>
          </p:spPr>
        </p:sp>
        <p:sp>
          <p:nvSpPr>
            <p:cNvPr name="TextBox 13" id="13"/>
            <p:cNvSpPr txBox="true"/>
            <p:nvPr/>
          </p:nvSpPr>
          <p:spPr>
            <a:xfrm>
              <a:off x="0" y="-95250"/>
              <a:ext cx="812800" cy="908050"/>
            </a:xfrm>
            <a:prstGeom prst="rect">
              <a:avLst/>
            </a:prstGeom>
          </p:spPr>
          <p:txBody>
            <a:bodyPr anchor="ctr" rtlCol="false" tIns="50800" lIns="50800" bIns="50800" rIns="50800"/>
            <a:lstStyle/>
            <a:p>
              <a:pPr algn="ctr">
                <a:lnSpc>
                  <a:spcPts val="3213"/>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CFCFC"/>
        </a:solidFill>
      </p:bgPr>
    </p:bg>
    <p:spTree>
      <p:nvGrpSpPr>
        <p:cNvPr id="1" name=""/>
        <p:cNvGrpSpPr/>
        <p:nvPr/>
      </p:nvGrpSpPr>
      <p:grpSpPr>
        <a:xfrm>
          <a:off x="0" y="0"/>
          <a:ext cx="0" cy="0"/>
          <a:chOff x="0" y="0"/>
          <a:chExt cx="0" cy="0"/>
        </a:xfrm>
      </p:grpSpPr>
      <p:sp>
        <p:nvSpPr>
          <p:cNvPr name="Freeform 2" id="2"/>
          <p:cNvSpPr/>
          <p:nvPr/>
        </p:nvSpPr>
        <p:spPr>
          <a:xfrm flipH="true" flipV="true" rot="0">
            <a:off x="-649432" y="-528638"/>
            <a:ext cx="2769935" cy="2769935"/>
          </a:xfrm>
          <a:custGeom>
            <a:avLst/>
            <a:gdLst/>
            <a:ahLst/>
            <a:cxnLst/>
            <a:rect r="r" b="b" t="t" l="l"/>
            <a:pathLst>
              <a:path h="2769935" w="2769935">
                <a:moveTo>
                  <a:pt x="2769936" y="2769936"/>
                </a:moveTo>
                <a:lnTo>
                  <a:pt x="0" y="2769936"/>
                </a:lnTo>
                <a:lnTo>
                  <a:pt x="0" y="0"/>
                </a:lnTo>
                <a:lnTo>
                  <a:pt x="2769936" y="0"/>
                </a:lnTo>
                <a:lnTo>
                  <a:pt x="2769936" y="2769936"/>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2383637" y="1808048"/>
            <a:ext cx="3006230" cy="3106852"/>
            <a:chOff x="0" y="0"/>
            <a:chExt cx="6362700" cy="6575666"/>
          </a:xfrm>
        </p:grpSpPr>
        <p:sp>
          <p:nvSpPr>
            <p:cNvPr name="Freeform 4" id="4"/>
            <p:cNvSpPr/>
            <p:nvPr/>
          </p:nvSpPr>
          <p:spPr>
            <a:xfrm flipH="false" flipV="false" rot="0">
              <a:off x="6350" y="6350"/>
              <a:ext cx="6350012" cy="6562979"/>
            </a:xfrm>
            <a:custGeom>
              <a:avLst/>
              <a:gdLst/>
              <a:ahLst/>
              <a:cxnLst/>
              <a:rect r="r" b="b" t="t" l="l"/>
              <a:pathLst>
                <a:path h="6562979" w="6350012">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4"/>
              <a:stretch>
                <a:fillRect l="0" t="-6218" r="0" b="-6218"/>
              </a:stretch>
            </a:blipFill>
          </p:spPr>
        </p:sp>
      </p:grpSp>
      <p:grpSp>
        <p:nvGrpSpPr>
          <p:cNvPr name="Group 5" id="5"/>
          <p:cNvGrpSpPr>
            <a:grpSpLocks noChangeAspect="true"/>
          </p:cNvGrpSpPr>
          <p:nvPr/>
        </p:nvGrpSpPr>
        <p:grpSpPr>
          <a:xfrm rot="0">
            <a:off x="13134970" y="5622829"/>
            <a:ext cx="3006230" cy="3106852"/>
            <a:chOff x="0" y="0"/>
            <a:chExt cx="6362700" cy="6575666"/>
          </a:xfrm>
        </p:grpSpPr>
        <p:sp>
          <p:nvSpPr>
            <p:cNvPr name="Freeform 6" id="6"/>
            <p:cNvSpPr/>
            <p:nvPr/>
          </p:nvSpPr>
          <p:spPr>
            <a:xfrm flipH="false" flipV="false" rot="0">
              <a:off x="6350" y="6350"/>
              <a:ext cx="6350012" cy="6562979"/>
            </a:xfrm>
            <a:custGeom>
              <a:avLst/>
              <a:gdLst/>
              <a:ahLst/>
              <a:cxnLst/>
              <a:rect r="r" b="b" t="t" l="l"/>
              <a:pathLst>
                <a:path h="6562979" w="6350012">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5"/>
              <a:stretch>
                <a:fillRect l="-1733" t="0" r="-1733" b="0"/>
              </a:stretch>
            </a:blipFill>
          </p:spPr>
        </p:sp>
      </p:grpSp>
      <p:grpSp>
        <p:nvGrpSpPr>
          <p:cNvPr name="Group 7" id="7"/>
          <p:cNvGrpSpPr>
            <a:grpSpLocks noChangeAspect="true"/>
          </p:cNvGrpSpPr>
          <p:nvPr/>
        </p:nvGrpSpPr>
        <p:grpSpPr>
          <a:xfrm rot="0">
            <a:off x="9507682" y="1808048"/>
            <a:ext cx="3006230" cy="3106852"/>
            <a:chOff x="0" y="0"/>
            <a:chExt cx="6362700" cy="6575666"/>
          </a:xfrm>
        </p:grpSpPr>
        <p:sp>
          <p:nvSpPr>
            <p:cNvPr name="Freeform 8" id="8"/>
            <p:cNvSpPr/>
            <p:nvPr/>
          </p:nvSpPr>
          <p:spPr>
            <a:xfrm flipH="false" flipV="false" rot="0">
              <a:off x="6350" y="6350"/>
              <a:ext cx="6350012" cy="6562979"/>
            </a:xfrm>
            <a:custGeom>
              <a:avLst/>
              <a:gdLst/>
              <a:ahLst/>
              <a:cxnLst/>
              <a:rect r="r" b="b" t="t" l="l"/>
              <a:pathLst>
                <a:path h="6562979" w="6350012">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6"/>
              <a:stretch>
                <a:fillRect l="-1676" t="0" r="-1676" b="0"/>
              </a:stretch>
            </a:blipFill>
          </p:spPr>
        </p:sp>
      </p:grpSp>
      <p:grpSp>
        <p:nvGrpSpPr>
          <p:cNvPr name="Group 9" id="9"/>
          <p:cNvGrpSpPr>
            <a:grpSpLocks noChangeAspect="true"/>
          </p:cNvGrpSpPr>
          <p:nvPr/>
        </p:nvGrpSpPr>
        <p:grpSpPr>
          <a:xfrm rot="0">
            <a:off x="6137770" y="5622829"/>
            <a:ext cx="3006230" cy="3106852"/>
            <a:chOff x="0" y="0"/>
            <a:chExt cx="6362700" cy="6575666"/>
          </a:xfrm>
        </p:grpSpPr>
        <p:sp>
          <p:nvSpPr>
            <p:cNvPr name="Freeform 10" id="10"/>
            <p:cNvSpPr/>
            <p:nvPr/>
          </p:nvSpPr>
          <p:spPr>
            <a:xfrm flipH="false" flipV="false" rot="0">
              <a:off x="6350" y="6350"/>
              <a:ext cx="6350012" cy="6562979"/>
            </a:xfrm>
            <a:custGeom>
              <a:avLst/>
              <a:gdLst/>
              <a:ahLst/>
              <a:cxnLst/>
              <a:rect r="r" b="b" t="t" l="l"/>
              <a:pathLst>
                <a:path h="6562979" w="6350012">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7"/>
              <a:stretch>
                <a:fillRect l="-13628" t="0" r="-13628" b="0"/>
              </a:stretch>
            </a:blipFill>
          </p:spPr>
        </p:sp>
      </p:grpSp>
      <p:sp>
        <p:nvSpPr>
          <p:cNvPr name="TextBox 11" id="11"/>
          <p:cNvSpPr txBox="true"/>
          <p:nvPr/>
        </p:nvSpPr>
        <p:spPr>
          <a:xfrm rot="0">
            <a:off x="13339222" y="8801100"/>
            <a:ext cx="2995478" cy="457200"/>
          </a:xfrm>
          <a:prstGeom prst="rect">
            <a:avLst/>
          </a:prstGeom>
        </p:spPr>
        <p:txBody>
          <a:bodyPr anchor="t" rtlCol="false" tIns="0" lIns="0" bIns="0" rIns="0">
            <a:spAutoFit/>
          </a:bodyPr>
          <a:lstStyle/>
          <a:p>
            <a:pPr algn="ctr">
              <a:lnSpc>
                <a:spcPts val="3600"/>
              </a:lnSpc>
            </a:pPr>
            <a:r>
              <a:rPr lang="en-US" sz="3000">
                <a:solidFill>
                  <a:srgbClr val="1C1C1C"/>
                </a:solidFill>
                <a:latin typeface="Canva Sans Bold"/>
              </a:rPr>
              <a:t>Ayan Mondal</a:t>
            </a:r>
          </a:p>
        </p:txBody>
      </p:sp>
      <p:sp>
        <p:nvSpPr>
          <p:cNvPr name="TextBox 12" id="12"/>
          <p:cNvSpPr txBox="true"/>
          <p:nvPr/>
        </p:nvSpPr>
        <p:spPr>
          <a:xfrm rot="0">
            <a:off x="5383402" y="270543"/>
            <a:ext cx="7154091" cy="1114425"/>
          </a:xfrm>
          <a:prstGeom prst="rect">
            <a:avLst/>
          </a:prstGeom>
        </p:spPr>
        <p:txBody>
          <a:bodyPr anchor="t" rtlCol="false" tIns="0" lIns="0" bIns="0" rIns="0">
            <a:spAutoFit/>
          </a:bodyPr>
          <a:lstStyle/>
          <a:p>
            <a:pPr>
              <a:lnSpc>
                <a:spcPts val="8399"/>
              </a:lnSpc>
            </a:pPr>
            <a:r>
              <a:rPr lang="en-US" sz="6999">
                <a:solidFill>
                  <a:srgbClr val="1C1C1C"/>
                </a:solidFill>
                <a:latin typeface="Poppins Ultra-Bold"/>
              </a:rPr>
              <a:t>Meet the Team</a:t>
            </a:r>
          </a:p>
        </p:txBody>
      </p:sp>
      <p:sp>
        <p:nvSpPr>
          <p:cNvPr name="TextBox 13" id="13"/>
          <p:cNvSpPr txBox="true"/>
          <p:nvPr/>
        </p:nvSpPr>
        <p:spPr>
          <a:xfrm rot="0">
            <a:off x="2252070" y="4914900"/>
            <a:ext cx="3269364" cy="457200"/>
          </a:xfrm>
          <a:prstGeom prst="rect">
            <a:avLst/>
          </a:prstGeom>
        </p:spPr>
        <p:txBody>
          <a:bodyPr anchor="t" rtlCol="false" tIns="0" lIns="0" bIns="0" rIns="0">
            <a:spAutoFit/>
          </a:bodyPr>
          <a:lstStyle/>
          <a:p>
            <a:pPr algn="ctr">
              <a:lnSpc>
                <a:spcPts val="3600"/>
              </a:lnSpc>
            </a:pPr>
            <a:r>
              <a:rPr lang="en-US" sz="3000">
                <a:solidFill>
                  <a:srgbClr val="1C1C1C"/>
                </a:solidFill>
                <a:latin typeface="Canva Sans Bold"/>
              </a:rPr>
              <a:t>Vaibhav Kundu</a:t>
            </a:r>
          </a:p>
        </p:txBody>
      </p:sp>
      <p:sp>
        <p:nvSpPr>
          <p:cNvPr name="TextBox 14" id="14"/>
          <p:cNvSpPr txBox="true"/>
          <p:nvPr/>
        </p:nvSpPr>
        <p:spPr>
          <a:xfrm rot="0">
            <a:off x="5123320" y="8801100"/>
            <a:ext cx="5035130" cy="457200"/>
          </a:xfrm>
          <a:prstGeom prst="rect">
            <a:avLst/>
          </a:prstGeom>
        </p:spPr>
        <p:txBody>
          <a:bodyPr anchor="t" rtlCol="false" tIns="0" lIns="0" bIns="0" rIns="0">
            <a:spAutoFit/>
          </a:bodyPr>
          <a:lstStyle/>
          <a:p>
            <a:pPr algn="ctr">
              <a:lnSpc>
                <a:spcPts val="3600"/>
              </a:lnSpc>
            </a:pPr>
            <a:r>
              <a:rPr lang="en-US" sz="3000">
                <a:solidFill>
                  <a:srgbClr val="1C1C1C"/>
                </a:solidFill>
                <a:latin typeface="Canva Sans Bold"/>
              </a:rPr>
              <a:t>Archismwan Chatterjee</a:t>
            </a:r>
          </a:p>
        </p:txBody>
      </p:sp>
      <p:sp>
        <p:nvSpPr>
          <p:cNvPr name="TextBox 15" id="15"/>
          <p:cNvSpPr txBox="true"/>
          <p:nvPr/>
        </p:nvSpPr>
        <p:spPr>
          <a:xfrm rot="0">
            <a:off x="9376115" y="4914900"/>
            <a:ext cx="3269364" cy="457200"/>
          </a:xfrm>
          <a:prstGeom prst="rect">
            <a:avLst/>
          </a:prstGeom>
        </p:spPr>
        <p:txBody>
          <a:bodyPr anchor="t" rtlCol="false" tIns="0" lIns="0" bIns="0" rIns="0">
            <a:spAutoFit/>
          </a:bodyPr>
          <a:lstStyle/>
          <a:p>
            <a:pPr algn="ctr">
              <a:lnSpc>
                <a:spcPts val="3600"/>
              </a:lnSpc>
            </a:pPr>
            <a:r>
              <a:rPr lang="en-US" sz="3000">
                <a:solidFill>
                  <a:srgbClr val="1C1C1C"/>
                </a:solidFill>
                <a:latin typeface="Canva Sans Bold"/>
              </a:rPr>
              <a:t>Ahana Biswas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CFCFC"/>
        </a:solidFill>
      </p:bgPr>
    </p:bg>
    <p:spTree>
      <p:nvGrpSpPr>
        <p:cNvPr id="1" name=""/>
        <p:cNvGrpSpPr/>
        <p:nvPr/>
      </p:nvGrpSpPr>
      <p:grpSpPr>
        <a:xfrm>
          <a:off x="0" y="0"/>
          <a:ext cx="0" cy="0"/>
          <a:chOff x="0" y="0"/>
          <a:chExt cx="0" cy="0"/>
        </a:xfrm>
      </p:grpSpPr>
      <p:sp>
        <p:nvSpPr>
          <p:cNvPr name="Freeform 2" id="2"/>
          <p:cNvSpPr/>
          <p:nvPr/>
        </p:nvSpPr>
        <p:spPr>
          <a:xfrm flipH="false" flipV="true" rot="0">
            <a:off x="15518065" y="0"/>
            <a:ext cx="2769935" cy="2769935"/>
          </a:xfrm>
          <a:custGeom>
            <a:avLst/>
            <a:gdLst/>
            <a:ahLst/>
            <a:cxnLst/>
            <a:rect r="r" b="b" t="t" l="l"/>
            <a:pathLst>
              <a:path h="2769935" w="2769935">
                <a:moveTo>
                  <a:pt x="0" y="2769935"/>
                </a:moveTo>
                <a:lnTo>
                  <a:pt x="2769935" y="2769935"/>
                </a:lnTo>
                <a:lnTo>
                  <a:pt x="2769935" y="0"/>
                </a:lnTo>
                <a:lnTo>
                  <a:pt x="0" y="0"/>
                </a:lnTo>
                <a:lnTo>
                  <a:pt x="0" y="276993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609892" y="2465135"/>
            <a:ext cx="14660300" cy="1819910"/>
          </a:xfrm>
          <a:prstGeom prst="rect">
            <a:avLst/>
          </a:prstGeom>
        </p:spPr>
        <p:txBody>
          <a:bodyPr anchor="t" rtlCol="false" tIns="0" lIns="0" bIns="0" rIns="0">
            <a:spAutoFit/>
          </a:bodyPr>
          <a:lstStyle/>
          <a:p>
            <a:pPr algn="just">
              <a:lnSpc>
                <a:spcPts val="3639"/>
              </a:lnSpc>
            </a:pPr>
            <a:r>
              <a:rPr lang="en-US" sz="2599">
                <a:solidFill>
                  <a:srgbClr val="1C1C1C"/>
                </a:solidFill>
                <a:latin typeface="Canva Sans"/>
              </a:rPr>
              <a:t>Our unique and engaging online platform is committed to promoting financial literacy. From novices hoping to understand the fundamentals of personal finance to seasoned professionals looking to sharpen their financial acumen, our website offers a wide variety of finance quizzes tailored to various skill levels.</a:t>
            </a:r>
          </a:p>
        </p:txBody>
      </p:sp>
      <p:sp>
        <p:nvSpPr>
          <p:cNvPr name="TextBox 4" id="4"/>
          <p:cNvSpPr txBox="true"/>
          <p:nvPr/>
        </p:nvSpPr>
        <p:spPr>
          <a:xfrm rot="0">
            <a:off x="1609892" y="1569785"/>
            <a:ext cx="4681201" cy="657225"/>
          </a:xfrm>
          <a:prstGeom prst="rect">
            <a:avLst/>
          </a:prstGeom>
        </p:spPr>
        <p:txBody>
          <a:bodyPr anchor="t" rtlCol="false" tIns="0" lIns="0" bIns="0" rIns="0">
            <a:spAutoFit/>
          </a:bodyPr>
          <a:lstStyle/>
          <a:p>
            <a:pPr>
              <a:lnSpc>
                <a:spcPts val="5280"/>
              </a:lnSpc>
            </a:pPr>
            <a:r>
              <a:rPr lang="en-US" sz="4400">
                <a:solidFill>
                  <a:srgbClr val="000000"/>
                </a:solidFill>
                <a:latin typeface="Cardo"/>
              </a:rPr>
              <a:t>Vision</a:t>
            </a:r>
          </a:p>
        </p:txBody>
      </p:sp>
      <p:sp>
        <p:nvSpPr>
          <p:cNvPr name="TextBox 5" id="5"/>
          <p:cNvSpPr txBox="true"/>
          <p:nvPr/>
        </p:nvSpPr>
        <p:spPr>
          <a:xfrm rot="0">
            <a:off x="1609892" y="6458489"/>
            <a:ext cx="14660300" cy="1819910"/>
          </a:xfrm>
          <a:prstGeom prst="rect">
            <a:avLst/>
          </a:prstGeom>
        </p:spPr>
        <p:txBody>
          <a:bodyPr anchor="t" rtlCol="false" tIns="0" lIns="0" bIns="0" rIns="0">
            <a:spAutoFit/>
          </a:bodyPr>
          <a:lstStyle/>
          <a:p>
            <a:pPr algn="just">
              <a:lnSpc>
                <a:spcPts val="3639"/>
              </a:lnSpc>
            </a:pPr>
            <a:r>
              <a:rPr lang="en-US" sz="2599">
                <a:solidFill>
                  <a:srgbClr val="1C1C1C"/>
                </a:solidFill>
                <a:latin typeface="Canva Sans"/>
              </a:rPr>
              <a:t>At our Finance Quiz website, our mission is to make learning about finance engaging, accessible, and impactful for everyone. We envision a world where individuals from all walks of life have the knowledge and confidence to make informed financial decisions that lead to their long-term prosperity.</a:t>
            </a:r>
          </a:p>
        </p:txBody>
      </p:sp>
      <p:sp>
        <p:nvSpPr>
          <p:cNvPr name="TextBox 6" id="6"/>
          <p:cNvSpPr txBox="true"/>
          <p:nvPr/>
        </p:nvSpPr>
        <p:spPr>
          <a:xfrm rot="0">
            <a:off x="1609892" y="5560828"/>
            <a:ext cx="4681201" cy="657225"/>
          </a:xfrm>
          <a:prstGeom prst="rect">
            <a:avLst/>
          </a:prstGeom>
        </p:spPr>
        <p:txBody>
          <a:bodyPr anchor="t" rtlCol="false" tIns="0" lIns="0" bIns="0" rIns="0">
            <a:spAutoFit/>
          </a:bodyPr>
          <a:lstStyle/>
          <a:p>
            <a:pPr>
              <a:lnSpc>
                <a:spcPts val="5280"/>
              </a:lnSpc>
            </a:pPr>
            <a:r>
              <a:rPr lang="en-US" sz="4400">
                <a:solidFill>
                  <a:srgbClr val="000000"/>
                </a:solidFill>
                <a:latin typeface="Cardo"/>
              </a:rPr>
              <a:t>Mission</a:t>
            </a:r>
          </a:p>
        </p:txBody>
      </p:sp>
      <p:sp>
        <p:nvSpPr>
          <p:cNvPr name="TextBox 7" id="7"/>
          <p:cNvSpPr txBox="true"/>
          <p:nvPr/>
        </p:nvSpPr>
        <p:spPr>
          <a:xfrm rot="0">
            <a:off x="5374650" y="504825"/>
            <a:ext cx="9149292" cy="981075"/>
          </a:xfrm>
          <a:prstGeom prst="rect">
            <a:avLst/>
          </a:prstGeom>
        </p:spPr>
        <p:txBody>
          <a:bodyPr anchor="t" rtlCol="false" tIns="0" lIns="0" bIns="0" rIns="0">
            <a:spAutoFit/>
          </a:bodyPr>
          <a:lstStyle/>
          <a:p>
            <a:pPr>
              <a:lnSpc>
                <a:spcPts val="7200"/>
              </a:lnSpc>
            </a:pPr>
            <a:r>
              <a:rPr lang="en-US" sz="6000">
                <a:solidFill>
                  <a:srgbClr val="000000"/>
                </a:solidFill>
                <a:latin typeface="Poppins Ultra-Bold"/>
              </a:rPr>
              <a:t>Why use our Website?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CFCFC"/>
        </a:solidFill>
      </p:bgPr>
    </p:bg>
    <p:spTree>
      <p:nvGrpSpPr>
        <p:cNvPr id="1" name=""/>
        <p:cNvGrpSpPr/>
        <p:nvPr/>
      </p:nvGrpSpPr>
      <p:grpSpPr>
        <a:xfrm>
          <a:off x="0" y="0"/>
          <a:ext cx="0" cy="0"/>
          <a:chOff x="0" y="0"/>
          <a:chExt cx="0" cy="0"/>
        </a:xfrm>
      </p:grpSpPr>
      <p:sp>
        <p:nvSpPr>
          <p:cNvPr name="Freeform 2" id="2"/>
          <p:cNvSpPr/>
          <p:nvPr/>
        </p:nvSpPr>
        <p:spPr>
          <a:xfrm flipH="true" flipV="true" rot="0">
            <a:off x="-1384968" y="-1156582"/>
            <a:ext cx="2769935" cy="2769935"/>
          </a:xfrm>
          <a:custGeom>
            <a:avLst/>
            <a:gdLst/>
            <a:ahLst/>
            <a:cxnLst/>
            <a:rect r="r" b="b" t="t" l="l"/>
            <a:pathLst>
              <a:path h="2769935" w="2769935">
                <a:moveTo>
                  <a:pt x="2769936" y="2769935"/>
                </a:moveTo>
                <a:lnTo>
                  <a:pt x="0" y="2769935"/>
                </a:lnTo>
                <a:lnTo>
                  <a:pt x="0" y="0"/>
                </a:lnTo>
                <a:lnTo>
                  <a:pt x="2769936" y="0"/>
                </a:lnTo>
                <a:lnTo>
                  <a:pt x="2769936" y="2769935"/>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456398" y="1028700"/>
            <a:ext cx="8392152" cy="6737985"/>
            <a:chOff x="0" y="0"/>
            <a:chExt cx="7467600" cy="5995670"/>
          </a:xfrm>
        </p:grpSpPr>
        <p:sp>
          <p:nvSpPr>
            <p:cNvPr name="Freeform 4" id="4"/>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5" id="5"/>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6" id="6"/>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7" id="7"/>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4"/>
              <a:stretch>
                <a:fillRect l="0" t="-66" r="0" b="-66"/>
              </a:stretch>
            </a:blipFill>
          </p:spPr>
        </p:sp>
      </p:grpSp>
      <p:sp>
        <p:nvSpPr>
          <p:cNvPr name="TextBox 8" id="8"/>
          <p:cNvSpPr txBox="true"/>
          <p:nvPr/>
        </p:nvSpPr>
        <p:spPr>
          <a:xfrm rot="0">
            <a:off x="1660882" y="7917257"/>
            <a:ext cx="12100371" cy="1114425"/>
          </a:xfrm>
          <a:prstGeom prst="rect">
            <a:avLst/>
          </a:prstGeom>
        </p:spPr>
        <p:txBody>
          <a:bodyPr anchor="t" rtlCol="false" tIns="0" lIns="0" bIns="0" rIns="0">
            <a:spAutoFit/>
          </a:bodyPr>
          <a:lstStyle/>
          <a:p>
            <a:pPr>
              <a:lnSpc>
                <a:spcPts val="8399"/>
              </a:lnSpc>
            </a:pPr>
            <a:r>
              <a:rPr lang="en-US" sz="6999">
                <a:solidFill>
                  <a:srgbClr val="1C1C1C"/>
                </a:solidFill>
                <a:latin typeface="Poppins Heavy"/>
              </a:rPr>
              <a:t>How EconoGuide looks</a:t>
            </a:r>
          </a:p>
        </p:txBody>
      </p:sp>
      <p:grpSp>
        <p:nvGrpSpPr>
          <p:cNvPr name="Group 9" id="9"/>
          <p:cNvGrpSpPr>
            <a:grpSpLocks noChangeAspect="true"/>
          </p:cNvGrpSpPr>
          <p:nvPr/>
        </p:nvGrpSpPr>
        <p:grpSpPr>
          <a:xfrm rot="0">
            <a:off x="9144000" y="1028700"/>
            <a:ext cx="8392152" cy="6737985"/>
            <a:chOff x="0" y="0"/>
            <a:chExt cx="7467600" cy="5995670"/>
          </a:xfrm>
        </p:grpSpPr>
        <p:sp>
          <p:nvSpPr>
            <p:cNvPr name="Freeform 10" id="10"/>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11" id="11"/>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12" id="12"/>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13" id="13"/>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5"/>
              <a:stretch>
                <a:fillRect l="0" t="-66" r="0" b="-66"/>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CFCFC"/>
        </a:solidFill>
      </p:bgPr>
    </p:bg>
    <p:spTree>
      <p:nvGrpSpPr>
        <p:cNvPr id="1" name=""/>
        <p:cNvGrpSpPr/>
        <p:nvPr/>
      </p:nvGrpSpPr>
      <p:grpSpPr>
        <a:xfrm>
          <a:off x="0" y="0"/>
          <a:ext cx="0" cy="0"/>
          <a:chOff x="0" y="0"/>
          <a:chExt cx="0" cy="0"/>
        </a:xfrm>
      </p:grpSpPr>
      <p:sp>
        <p:nvSpPr>
          <p:cNvPr name="Freeform 2" id="2"/>
          <p:cNvSpPr/>
          <p:nvPr/>
        </p:nvSpPr>
        <p:spPr>
          <a:xfrm flipH="true" flipV="true" rot="0">
            <a:off x="-1384968" y="-1384968"/>
            <a:ext cx="2769935" cy="2769935"/>
          </a:xfrm>
          <a:custGeom>
            <a:avLst/>
            <a:gdLst/>
            <a:ahLst/>
            <a:cxnLst/>
            <a:rect r="r" b="b" t="t" l="l"/>
            <a:pathLst>
              <a:path h="2769935" w="2769935">
                <a:moveTo>
                  <a:pt x="2769936" y="2769936"/>
                </a:moveTo>
                <a:lnTo>
                  <a:pt x="0" y="2769936"/>
                </a:lnTo>
                <a:lnTo>
                  <a:pt x="0" y="0"/>
                </a:lnTo>
                <a:lnTo>
                  <a:pt x="2769936" y="0"/>
                </a:lnTo>
                <a:lnTo>
                  <a:pt x="2769936" y="2769936"/>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536975" y="1028700"/>
            <a:ext cx="8392152" cy="6737985"/>
            <a:chOff x="0" y="0"/>
            <a:chExt cx="7467600" cy="5995670"/>
          </a:xfrm>
        </p:grpSpPr>
        <p:sp>
          <p:nvSpPr>
            <p:cNvPr name="Freeform 4" id="4"/>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5" id="5"/>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6" id="6"/>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7" id="7"/>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4"/>
              <a:stretch>
                <a:fillRect l="0" t="-66" r="0" b="-66"/>
              </a:stretch>
            </a:blipFill>
          </p:spPr>
        </p:sp>
      </p:grpSp>
      <p:grpSp>
        <p:nvGrpSpPr>
          <p:cNvPr name="Group 8" id="8"/>
          <p:cNvGrpSpPr>
            <a:grpSpLocks noChangeAspect="true"/>
          </p:cNvGrpSpPr>
          <p:nvPr/>
        </p:nvGrpSpPr>
        <p:grpSpPr>
          <a:xfrm rot="0">
            <a:off x="9144000" y="1028700"/>
            <a:ext cx="8392152" cy="6737985"/>
            <a:chOff x="0" y="0"/>
            <a:chExt cx="7467600" cy="5995670"/>
          </a:xfrm>
        </p:grpSpPr>
        <p:sp>
          <p:nvSpPr>
            <p:cNvPr name="Freeform 9" id="9"/>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10" id="10"/>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11" id="11"/>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12" id="12"/>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5"/>
              <a:stretch>
                <a:fillRect l="0" t="-66" r="0" b="-66"/>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7598990" cy="10287000"/>
          </a:xfrm>
          <a:prstGeom prst="rect">
            <a:avLst/>
          </a:prstGeom>
          <a:solidFill>
            <a:srgbClr val="FFB923"/>
          </a:solidFill>
        </p:spPr>
      </p:sp>
      <p:sp>
        <p:nvSpPr>
          <p:cNvPr name="TextBox 3" id="3"/>
          <p:cNvSpPr txBox="true"/>
          <p:nvPr/>
        </p:nvSpPr>
        <p:spPr>
          <a:xfrm rot="0">
            <a:off x="9375483" y="4282258"/>
            <a:ext cx="7684524" cy="485775"/>
          </a:xfrm>
          <a:prstGeom prst="rect">
            <a:avLst/>
          </a:prstGeom>
        </p:spPr>
        <p:txBody>
          <a:bodyPr anchor="t" rtlCol="false" tIns="0" lIns="0" bIns="0" rIns="0">
            <a:spAutoFit/>
          </a:bodyPr>
          <a:lstStyle/>
          <a:p>
            <a:pPr>
              <a:lnSpc>
                <a:spcPts val="3900"/>
              </a:lnSpc>
            </a:pPr>
            <a:r>
              <a:rPr lang="en-US" sz="3000">
                <a:solidFill>
                  <a:srgbClr val="000000"/>
                </a:solidFill>
                <a:latin typeface="Canva Sans Bold"/>
              </a:rPr>
              <a:t>To bridge the financial knowledge gap</a:t>
            </a:r>
          </a:p>
        </p:txBody>
      </p:sp>
      <p:grpSp>
        <p:nvGrpSpPr>
          <p:cNvPr name="Group 4" id="4"/>
          <p:cNvGrpSpPr/>
          <p:nvPr/>
        </p:nvGrpSpPr>
        <p:grpSpPr>
          <a:xfrm rot="0">
            <a:off x="1028700" y="4192529"/>
            <a:ext cx="5287982" cy="1901942"/>
            <a:chOff x="0" y="0"/>
            <a:chExt cx="7050642" cy="2535922"/>
          </a:xfrm>
        </p:grpSpPr>
        <p:sp>
          <p:nvSpPr>
            <p:cNvPr name="TextBox 5" id="5"/>
            <p:cNvSpPr txBox="true"/>
            <p:nvPr/>
          </p:nvSpPr>
          <p:spPr>
            <a:xfrm rot="0">
              <a:off x="0" y="76200"/>
              <a:ext cx="7050642" cy="1642533"/>
            </a:xfrm>
            <a:prstGeom prst="rect">
              <a:avLst/>
            </a:prstGeom>
          </p:spPr>
          <p:txBody>
            <a:bodyPr anchor="t" rtlCol="false" tIns="0" lIns="0" bIns="0" rIns="0">
              <a:spAutoFit/>
            </a:bodyPr>
            <a:lstStyle/>
            <a:p>
              <a:pPr algn="l" marL="0" indent="0" lvl="0">
                <a:lnSpc>
                  <a:spcPts val="9349"/>
                </a:lnSpc>
                <a:spcBef>
                  <a:spcPct val="0"/>
                </a:spcBef>
              </a:pPr>
              <a:r>
                <a:rPr lang="en-US" sz="8499">
                  <a:solidFill>
                    <a:srgbClr val="FFFFFF"/>
                  </a:solidFill>
                  <a:latin typeface="Hammersmith One Bold"/>
                </a:rPr>
                <a:t>Goals</a:t>
              </a:r>
            </a:p>
          </p:txBody>
        </p:sp>
        <p:sp>
          <p:nvSpPr>
            <p:cNvPr name="Freeform 6" id="6"/>
            <p:cNvSpPr/>
            <p:nvPr/>
          </p:nvSpPr>
          <p:spPr>
            <a:xfrm flipH="false" flipV="false" rot="0">
              <a:off x="0" y="2014855"/>
              <a:ext cx="7050642" cy="521067"/>
            </a:xfrm>
            <a:custGeom>
              <a:avLst/>
              <a:gdLst/>
              <a:ahLst/>
              <a:cxnLst/>
              <a:rect r="r" b="b" t="t" l="l"/>
              <a:pathLst>
                <a:path h="521067" w="7050642">
                  <a:moveTo>
                    <a:pt x="0" y="0"/>
                  </a:moveTo>
                  <a:lnTo>
                    <a:pt x="7050642" y="0"/>
                  </a:lnTo>
                  <a:lnTo>
                    <a:pt x="7050642" y="521067"/>
                  </a:lnTo>
                  <a:lnTo>
                    <a:pt x="0" y="521067"/>
                  </a:lnTo>
                  <a:lnTo>
                    <a:pt x="0" y="0"/>
                  </a:lnTo>
                  <a:close/>
                </a:path>
              </a:pathLst>
            </a:custGeom>
            <a:blipFill>
              <a:blip r:embed="rId2">
                <a:extLst>
                  <a:ext uri="{96DAC541-7B7A-43D3-8B79-37D633B846F1}">
                    <asvg:svgBlip xmlns:asvg="http://schemas.microsoft.com/office/drawing/2016/SVG/main" r:embed="rId3"/>
                  </a:ext>
                </a:extLst>
              </a:blip>
              <a:stretch>
                <a:fillRect l="-171" t="-308623" r="-7088" b="-1042730"/>
              </a:stretch>
            </a:blipFill>
          </p:spPr>
        </p:sp>
      </p:grpSp>
      <p:sp>
        <p:nvSpPr>
          <p:cNvPr name="Freeform 7" id="7"/>
          <p:cNvSpPr/>
          <p:nvPr/>
        </p:nvSpPr>
        <p:spPr>
          <a:xfrm flipH="false" flipV="false" rot="5400000">
            <a:off x="8723287" y="1028521"/>
            <a:ext cx="420534" cy="420892"/>
          </a:xfrm>
          <a:custGeom>
            <a:avLst/>
            <a:gdLst/>
            <a:ahLst/>
            <a:cxnLst/>
            <a:rect r="r" b="b" t="t" l="l"/>
            <a:pathLst>
              <a:path h="420892" w="420534">
                <a:moveTo>
                  <a:pt x="0" y="0"/>
                </a:moveTo>
                <a:lnTo>
                  <a:pt x="420534" y="0"/>
                </a:lnTo>
                <a:lnTo>
                  <a:pt x="420534" y="420892"/>
                </a:lnTo>
                <a:lnTo>
                  <a:pt x="0" y="420892"/>
                </a:lnTo>
                <a:lnTo>
                  <a:pt x="0" y="0"/>
                </a:lnTo>
                <a:close/>
              </a:path>
            </a:pathLst>
          </a:custGeom>
          <a:blipFill>
            <a:blip r:embed="rId4">
              <a:extLst>
                <a:ext uri="{96DAC541-7B7A-43D3-8B79-37D633B846F1}">
                  <asvg:svgBlip xmlns:asvg="http://schemas.microsoft.com/office/drawing/2016/SVG/main" r:embed="rId5"/>
                </a:ext>
              </a:extLst>
            </a:blip>
            <a:stretch>
              <a:fillRect l="-50" t="0" r="-34" b="0"/>
            </a:stretch>
          </a:blipFill>
        </p:spPr>
      </p:sp>
      <p:sp>
        <p:nvSpPr>
          <p:cNvPr name="Freeform 8" id="8"/>
          <p:cNvSpPr/>
          <p:nvPr/>
        </p:nvSpPr>
        <p:spPr>
          <a:xfrm flipH="false" flipV="false" rot="5400000">
            <a:off x="8723287" y="4310654"/>
            <a:ext cx="420534" cy="420892"/>
          </a:xfrm>
          <a:custGeom>
            <a:avLst/>
            <a:gdLst/>
            <a:ahLst/>
            <a:cxnLst/>
            <a:rect r="r" b="b" t="t" l="l"/>
            <a:pathLst>
              <a:path h="420892" w="420534">
                <a:moveTo>
                  <a:pt x="0" y="0"/>
                </a:moveTo>
                <a:lnTo>
                  <a:pt x="420534" y="0"/>
                </a:lnTo>
                <a:lnTo>
                  <a:pt x="420534" y="420892"/>
                </a:lnTo>
                <a:lnTo>
                  <a:pt x="0" y="420892"/>
                </a:lnTo>
                <a:lnTo>
                  <a:pt x="0" y="0"/>
                </a:lnTo>
                <a:close/>
              </a:path>
            </a:pathLst>
          </a:custGeom>
          <a:blipFill>
            <a:blip r:embed="rId4">
              <a:extLst>
                <a:ext uri="{96DAC541-7B7A-43D3-8B79-37D633B846F1}">
                  <asvg:svgBlip xmlns:asvg="http://schemas.microsoft.com/office/drawing/2016/SVG/main" r:embed="rId5"/>
                </a:ext>
              </a:extLst>
            </a:blip>
            <a:stretch>
              <a:fillRect l="-50" t="0" r="-34" b="0"/>
            </a:stretch>
          </a:blipFill>
        </p:spPr>
      </p:sp>
      <p:sp>
        <p:nvSpPr>
          <p:cNvPr name="TextBox 9" id="9"/>
          <p:cNvSpPr txBox="true"/>
          <p:nvPr/>
        </p:nvSpPr>
        <p:spPr>
          <a:xfrm rot="0">
            <a:off x="9375483" y="944409"/>
            <a:ext cx="7684524" cy="981075"/>
          </a:xfrm>
          <a:prstGeom prst="rect">
            <a:avLst/>
          </a:prstGeom>
        </p:spPr>
        <p:txBody>
          <a:bodyPr anchor="t" rtlCol="false" tIns="0" lIns="0" bIns="0" rIns="0">
            <a:spAutoFit/>
          </a:bodyPr>
          <a:lstStyle/>
          <a:p>
            <a:pPr>
              <a:lnSpc>
                <a:spcPts val="3900"/>
              </a:lnSpc>
            </a:pPr>
            <a:r>
              <a:rPr lang="en-US" sz="3000">
                <a:solidFill>
                  <a:srgbClr val="000000"/>
                </a:solidFill>
                <a:latin typeface="Canva Sans Bold"/>
              </a:rPr>
              <a:t>To lead people into a better financial health</a:t>
            </a:r>
          </a:p>
        </p:txBody>
      </p:sp>
      <p:sp>
        <p:nvSpPr>
          <p:cNvPr name="Freeform 10" id="10"/>
          <p:cNvSpPr/>
          <p:nvPr/>
        </p:nvSpPr>
        <p:spPr>
          <a:xfrm flipH="false" flipV="false" rot="5400000">
            <a:off x="8723287" y="6866563"/>
            <a:ext cx="420534" cy="420892"/>
          </a:xfrm>
          <a:custGeom>
            <a:avLst/>
            <a:gdLst/>
            <a:ahLst/>
            <a:cxnLst/>
            <a:rect r="r" b="b" t="t" l="l"/>
            <a:pathLst>
              <a:path h="420892" w="420534">
                <a:moveTo>
                  <a:pt x="0" y="0"/>
                </a:moveTo>
                <a:lnTo>
                  <a:pt x="420534" y="0"/>
                </a:lnTo>
                <a:lnTo>
                  <a:pt x="420534" y="420892"/>
                </a:lnTo>
                <a:lnTo>
                  <a:pt x="0" y="420892"/>
                </a:lnTo>
                <a:lnTo>
                  <a:pt x="0" y="0"/>
                </a:lnTo>
                <a:close/>
              </a:path>
            </a:pathLst>
          </a:custGeom>
          <a:blipFill>
            <a:blip r:embed="rId4">
              <a:extLst>
                <a:ext uri="{96DAC541-7B7A-43D3-8B79-37D633B846F1}">
                  <asvg:svgBlip xmlns:asvg="http://schemas.microsoft.com/office/drawing/2016/SVG/main" r:embed="rId5"/>
                </a:ext>
              </a:extLst>
            </a:blip>
            <a:stretch>
              <a:fillRect l="-50" t="0" r="-34" b="0"/>
            </a:stretch>
          </a:blipFill>
        </p:spPr>
      </p:sp>
      <p:sp>
        <p:nvSpPr>
          <p:cNvPr name="TextBox 11" id="11"/>
          <p:cNvSpPr txBox="true"/>
          <p:nvPr/>
        </p:nvSpPr>
        <p:spPr>
          <a:xfrm rot="0">
            <a:off x="9375483" y="6819834"/>
            <a:ext cx="7684524" cy="485775"/>
          </a:xfrm>
          <a:prstGeom prst="rect">
            <a:avLst/>
          </a:prstGeom>
        </p:spPr>
        <p:txBody>
          <a:bodyPr anchor="t" rtlCol="false" tIns="0" lIns="0" bIns="0" rIns="0">
            <a:spAutoFit/>
          </a:bodyPr>
          <a:lstStyle/>
          <a:p>
            <a:pPr>
              <a:lnSpc>
                <a:spcPts val="3900"/>
              </a:lnSpc>
            </a:pPr>
            <a:r>
              <a:rPr lang="en-US" sz="3000">
                <a:solidFill>
                  <a:srgbClr val="000000"/>
                </a:solidFill>
                <a:latin typeface="Canva Sans Bold"/>
              </a:rPr>
              <a:t>Analysis of quiz results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45767" y="4122121"/>
            <a:ext cx="478009" cy="478009"/>
          </a:xfrm>
          <a:custGeom>
            <a:avLst/>
            <a:gdLst/>
            <a:ahLst/>
            <a:cxnLst/>
            <a:rect r="r" b="b" t="t" l="l"/>
            <a:pathLst>
              <a:path h="478009" w="478009">
                <a:moveTo>
                  <a:pt x="0" y="0"/>
                </a:moveTo>
                <a:lnTo>
                  <a:pt x="478009" y="0"/>
                </a:lnTo>
                <a:lnTo>
                  <a:pt x="478009" y="478009"/>
                </a:lnTo>
                <a:lnTo>
                  <a:pt x="0" y="4780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0" y="0"/>
            <a:ext cx="18288000" cy="3175562"/>
          </a:xfrm>
          <a:prstGeom prst="rect">
            <a:avLst/>
          </a:prstGeom>
          <a:solidFill>
            <a:srgbClr val="FFB923"/>
          </a:solidFill>
        </p:spPr>
      </p:sp>
      <p:sp>
        <p:nvSpPr>
          <p:cNvPr name="TextBox 4" id="4"/>
          <p:cNvSpPr txBox="true"/>
          <p:nvPr/>
        </p:nvSpPr>
        <p:spPr>
          <a:xfrm rot="0">
            <a:off x="2776221" y="942975"/>
            <a:ext cx="6840547" cy="1377950"/>
          </a:xfrm>
          <a:prstGeom prst="rect">
            <a:avLst/>
          </a:prstGeom>
        </p:spPr>
        <p:txBody>
          <a:bodyPr anchor="t" rtlCol="false" tIns="0" lIns="0" bIns="0" rIns="0">
            <a:spAutoFit/>
          </a:bodyPr>
          <a:lstStyle/>
          <a:p>
            <a:pPr algn="l" marL="0" indent="0" lvl="0">
              <a:lnSpc>
                <a:spcPts val="11049"/>
              </a:lnSpc>
              <a:spcBef>
                <a:spcPct val="0"/>
              </a:spcBef>
            </a:pPr>
            <a:r>
              <a:rPr lang="en-US" sz="8499" spc="-169">
                <a:solidFill>
                  <a:srgbClr val="FFFFFF"/>
                </a:solidFill>
                <a:latin typeface="Hammersmith One"/>
              </a:rPr>
              <a:t>USP</a:t>
            </a:r>
          </a:p>
        </p:txBody>
      </p:sp>
      <p:sp>
        <p:nvSpPr>
          <p:cNvPr name="TextBox 5" id="5"/>
          <p:cNvSpPr txBox="true"/>
          <p:nvPr/>
        </p:nvSpPr>
        <p:spPr>
          <a:xfrm rot="0">
            <a:off x="2551993" y="4034980"/>
            <a:ext cx="5218693" cy="565150"/>
          </a:xfrm>
          <a:prstGeom prst="rect">
            <a:avLst/>
          </a:prstGeom>
        </p:spPr>
        <p:txBody>
          <a:bodyPr anchor="t" rtlCol="false" tIns="0" lIns="0" bIns="0" rIns="0">
            <a:spAutoFit/>
          </a:bodyPr>
          <a:lstStyle/>
          <a:p>
            <a:pPr>
              <a:lnSpc>
                <a:spcPts val="4550"/>
              </a:lnSpc>
            </a:pPr>
            <a:r>
              <a:rPr lang="en-US" sz="3500">
                <a:solidFill>
                  <a:srgbClr val="000000"/>
                </a:solidFill>
                <a:latin typeface="Clear Sans"/>
              </a:rPr>
              <a:t>Personalised chatbot.</a:t>
            </a:r>
          </a:p>
        </p:txBody>
      </p:sp>
      <p:sp>
        <p:nvSpPr>
          <p:cNvPr name="Freeform 6" id="6"/>
          <p:cNvSpPr/>
          <p:nvPr/>
        </p:nvSpPr>
        <p:spPr>
          <a:xfrm flipH="false" flipV="false" rot="0">
            <a:off x="1745767" y="6993262"/>
            <a:ext cx="478009" cy="478009"/>
          </a:xfrm>
          <a:custGeom>
            <a:avLst/>
            <a:gdLst/>
            <a:ahLst/>
            <a:cxnLst/>
            <a:rect r="r" b="b" t="t" l="l"/>
            <a:pathLst>
              <a:path h="478009" w="478009">
                <a:moveTo>
                  <a:pt x="0" y="0"/>
                </a:moveTo>
                <a:lnTo>
                  <a:pt x="478009" y="0"/>
                </a:lnTo>
                <a:lnTo>
                  <a:pt x="478009" y="478009"/>
                </a:lnTo>
                <a:lnTo>
                  <a:pt x="0" y="4780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2551993" y="6880798"/>
            <a:ext cx="10247831" cy="565150"/>
          </a:xfrm>
          <a:prstGeom prst="rect">
            <a:avLst/>
          </a:prstGeom>
        </p:spPr>
        <p:txBody>
          <a:bodyPr anchor="t" rtlCol="false" tIns="0" lIns="0" bIns="0" rIns="0">
            <a:spAutoFit/>
          </a:bodyPr>
          <a:lstStyle/>
          <a:p>
            <a:pPr>
              <a:lnSpc>
                <a:spcPts val="4550"/>
              </a:lnSpc>
            </a:pPr>
            <a:r>
              <a:rPr lang="en-US" sz="3500">
                <a:solidFill>
                  <a:srgbClr val="000000"/>
                </a:solidFill>
                <a:latin typeface="Clear Sans"/>
              </a:rPr>
              <a:t>Gamifying the medium of knowledge through quiz.</a:t>
            </a:r>
          </a:p>
        </p:txBody>
      </p:sp>
      <p:sp>
        <p:nvSpPr>
          <p:cNvPr name="AutoShape 8" id="8"/>
          <p:cNvSpPr/>
          <p:nvPr/>
        </p:nvSpPr>
        <p:spPr>
          <a:xfrm>
            <a:off x="1301950" y="7952284"/>
            <a:ext cx="15454187" cy="0"/>
          </a:xfrm>
          <a:prstGeom prst="line">
            <a:avLst/>
          </a:prstGeom>
          <a:ln cap="rnd" w="28575">
            <a:solidFill>
              <a:srgbClr val="FFB923"/>
            </a:solidFill>
            <a:prstDash val="solid"/>
            <a:headEnd type="none" len="sm" w="sm"/>
            <a:tailEnd type="none" len="sm" w="sm"/>
          </a:ln>
        </p:spPr>
      </p:sp>
      <p:sp>
        <p:nvSpPr>
          <p:cNvPr name="Freeform 9" id="9"/>
          <p:cNvSpPr/>
          <p:nvPr/>
        </p:nvSpPr>
        <p:spPr>
          <a:xfrm flipH="false" flipV="false" rot="0">
            <a:off x="1745767" y="8437499"/>
            <a:ext cx="478009" cy="478009"/>
          </a:xfrm>
          <a:custGeom>
            <a:avLst/>
            <a:gdLst/>
            <a:ahLst/>
            <a:cxnLst/>
            <a:rect r="r" b="b" t="t" l="l"/>
            <a:pathLst>
              <a:path h="478009" w="478009">
                <a:moveTo>
                  <a:pt x="0" y="0"/>
                </a:moveTo>
                <a:lnTo>
                  <a:pt x="478009" y="0"/>
                </a:lnTo>
                <a:lnTo>
                  <a:pt x="478009" y="478009"/>
                </a:lnTo>
                <a:lnTo>
                  <a:pt x="0" y="4780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2551993" y="8399399"/>
            <a:ext cx="10247831" cy="565150"/>
          </a:xfrm>
          <a:prstGeom prst="rect">
            <a:avLst/>
          </a:prstGeom>
        </p:spPr>
        <p:txBody>
          <a:bodyPr anchor="t" rtlCol="false" tIns="0" lIns="0" bIns="0" rIns="0">
            <a:spAutoFit/>
          </a:bodyPr>
          <a:lstStyle/>
          <a:p>
            <a:pPr>
              <a:lnSpc>
                <a:spcPts val="4550"/>
              </a:lnSpc>
            </a:pPr>
            <a:r>
              <a:rPr lang="en-US" sz="3500">
                <a:solidFill>
                  <a:srgbClr val="000000"/>
                </a:solidFill>
                <a:latin typeface="Clear Sans"/>
              </a:rPr>
              <a:t>Generating revenue from targeted advertisements.</a:t>
            </a:r>
          </a:p>
        </p:txBody>
      </p:sp>
      <p:sp>
        <p:nvSpPr>
          <p:cNvPr name="Freeform 11" id="11"/>
          <p:cNvSpPr/>
          <p:nvPr/>
        </p:nvSpPr>
        <p:spPr>
          <a:xfrm flipH="false" flipV="false" rot="0">
            <a:off x="1745767" y="5534143"/>
            <a:ext cx="478009" cy="478009"/>
          </a:xfrm>
          <a:custGeom>
            <a:avLst/>
            <a:gdLst/>
            <a:ahLst/>
            <a:cxnLst/>
            <a:rect r="r" b="b" t="t" l="l"/>
            <a:pathLst>
              <a:path h="478009" w="478009">
                <a:moveTo>
                  <a:pt x="0" y="0"/>
                </a:moveTo>
                <a:lnTo>
                  <a:pt x="478009" y="0"/>
                </a:lnTo>
                <a:lnTo>
                  <a:pt x="478009" y="478009"/>
                </a:lnTo>
                <a:lnTo>
                  <a:pt x="0" y="4780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2551993" y="5447002"/>
            <a:ext cx="12954103" cy="565150"/>
          </a:xfrm>
          <a:prstGeom prst="rect">
            <a:avLst/>
          </a:prstGeom>
        </p:spPr>
        <p:txBody>
          <a:bodyPr anchor="t" rtlCol="false" tIns="0" lIns="0" bIns="0" rIns="0">
            <a:spAutoFit/>
          </a:bodyPr>
          <a:lstStyle/>
          <a:p>
            <a:pPr>
              <a:lnSpc>
                <a:spcPts val="4550"/>
              </a:lnSpc>
            </a:pPr>
            <a:r>
              <a:rPr lang="en-US" sz="3500">
                <a:solidFill>
                  <a:srgbClr val="000000"/>
                </a:solidFill>
                <a:latin typeface="Clear Sans"/>
              </a:rPr>
              <a:t>A provision of website makes it easier to access from anywhere.</a:t>
            </a:r>
          </a:p>
        </p:txBody>
      </p:sp>
      <p:sp>
        <p:nvSpPr>
          <p:cNvPr name="AutoShape 13" id="13"/>
          <p:cNvSpPr/>
          <p:nvPr/>
        </p:nvSpPr>
        <p:spPr>
          <a:xfrm>
            <a:off x="1301950" y="6412563"/>
            <a:ext cx="15454187" cy="0"/>
          </a:xfrm>
          <a:prstGeom prst="line">
            <a:avLst/>
          </a:prstGeom>
          <a:ln cap="rnd" w="28575">
            <a:solidFill>
              <a:srgbClr val="FFB923"/>
            </a:solidFill>
            <a:prstDash val="solid"/>
            <a:headEnd type="none" len="sm" w="sm"/>
            <a:tailEnd type="none" len="sm" w="sm"/>
          </a:ln>
        </p:spPr>
      </p:sp>
      <p:sp>
        <p:nvSpPr>
          <p:cNvPr name="AutoShape 14" id="14"/>
          <p:cNvSpPr/>
          <p:nvPr/>
        </p:nvSpPr>
        <p:spPr>
          <a:xfrm>
            <a:off x="1416906" y="5129212"/>
            <a:ext cx="15454187" cy="0"/>
          </a:xfrm>
          <a:prstGeom prst="line">
            <a:avLst/>
          </a:prstGeom>
          <a:ln cap="rnd" w="28575">
            <a:solidFill>
              <a:srgbClr val="FFB923"/>
            </a:solidFill>
            <a:prstDash val="solid"/>
            <a:headEnd type="none" len="sm" w="sm"/>
            <a:tailEnd type="none" len="sm" w="sm"/>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CFCFC"/>
        </a:solidFill>
      </p:bgPr>
    </p:bg>
    <p:spTree>
      <p:nvGrpSpPr>
        <p:cNvPr id="1" name=""/>
        <p:cNvGrpSpPr/>
        <p:nvPr/>
      </p:nvGrpSpPr>
      <p:grpSpPr>
        <a:xfrm>
          <a:off x="0" y="0"/>
          <a:ext cx="0" cy="0"/>
          <a:chOff x="0" y="0"/>
          <a:chExt cx="0" cy="0"/>
        </a:xfrm>
      </p:grpSpPr>
      <p:sp>
        <p:nvSpPr>
          <p:cNvPr name="Freeform 2" id="2"/>
          <p:cNvSpPr/>
          <p:nvPr/>
        </p:nvSpPr>
        <p:spPr>
          <a:xfrm flipH="false" flipV="true" rot="0">
            <a:off x="15518065" y="0"/>
            <a:ext cx="2769935" cy="2769935"/>
          </a:xfrm>
          <a:custGeom>
            <a:avLst/>
            <a:gdLst/>
            <a:ahLst/>
            <a:cxnLst/>
            <a:rect r="r" b="b" t="t" l="l"/>
            <a:pathLst>
              <a:path h="2769935" w="2769935">
                <a:moveTo>
                  <a:pt x="0" y="2769935"/>
                </a:moveTo>
                <a:lnTo>
                  <a:pt x="2769935" y="2769935"/>
                </a:lnTo>
                <a:lnTo>
                  <a:pt x="2769935" y="0"/>
                </a:lnTo>
                <a:lnTo>
                  <a:pt x="0" y="0"/>
                </a:lnTo>
                <a:lnTo>
                  <a:pt x="0" y="2769935"/>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09892" y="2769935"/>
            <a:ext cx="6787391" cy="203622"/>
            <a:chOff x="0" y="0"/>
            <a:chExt cx="9049855" cy="271496"/>
          </a:xfrm>
        </p:grpSpPr>
        <p:grpSp>
          <p:nvGrpSpPr>
            <p:cNvPr name="Group 4" id="4"/>
            <p:cNvGrpSpPr>
              <a:grpSpLocks noChangeAspect="true"/>
            </p:cNvGrpSpPr>
            <p:nvPr/>
          </p:nvGrpSpPr>
          <p:grpSpPr>
            <a:xfrm rot="0">
              <a:off x="0" y="0"/>
              <a:ext cx="9049855" cy="271496"/>
              <a:chOff x="0" y="0"/>
              <a:chExt cx="1270000" cy="38100"/>
            </a:xfrm>
          </p:grpSpPr>
          <p:sp>
            <p:nvSpPr>
              <p:cNvPr name="Freeform 5" id="5"/>
              <p:cNvSpPr/>
              <p:nvPr/>
            </p:nvSpPr>
            <p:spPr>
              <a:xfrm flipH="false" flipV="false" rot="0">
                <a:off x="-941" y="-31"/>
                <a:ext cx="1271882" cy="38161"/>
              </a:xfrm>
              <a:custGeom>
                <a:avLst/>
                <a:gdLst/>
                <a:ahLst/>
                <a:cxnLst/>
                <a:rect r="r" b="b" t="t" l="l"/>
                <a:pathLst>
                  <a:path h="38161" w="1271882">
                    <a:moveTo>
                      <a:pt x="19991" y="31"/>
                    </a:moveTo>
                    <a:lnTo>
                      <a:pt x="1251891" y="31"/>
                    </a:lnTo>
                    <a:cubicBezTo>
                      <a:pt x="1258717" y="0"/>
                      <a:pt x="1265038" y="3625"/>
                      <a:pt x="1268460" y="9531"/>
                    </a:cubicBezTo>
                    <a:cubicBezTo>
                      <a:pt x="1271882" y="15438"/>
                      <a:pt x="1271882" y="22724"/>
                      <a:pt x="1268460" y="28631"/>
                    </a:cubicBezTo>
                    <a:cubicBezTo>
                      <a:pt x="1265038" y="34537"/>
                      <a:pt x="1258717" y="38162"/>
                      <a:pt x="1251891" y="38131"/>
                    </a:cubicBezTo>
                    <a:lnTo>
                      <a:pt x="19991" y="38131"/>
                    </a:lnTo>
                    <a:cubicBezTo>
                      <a:pt x="13165" y="38162"/>
                      <a:pt x="6844" y="34537"/>
                      <a:pt x="3422" y="28631"/>
                    </a:cubicBezTo>
                    <a:cubicBezTo>
                      <a:pt x="0" y="22724"/>
                      <a:pt x="0" y="15438"/>
                      <a:pt x="3422" y="9531"/>
                    </a:cubicBezTo>
                    <a:cubicBezTo>
                      <a:pt x="6844" y="3625"/>
                      <a:pt x="13165" y="0"/>
                      <a:pt x="19991" y="31"/>
                    </a:cubicBezTo>
                    <a:close/>
                  </a:path>
                </a:pathLst>
              </a:custGeom>
              <a:solidFill>
                <a:srgbClr val="1C1C1C"/>
              </a:solidFill>
            </p:spPr>
          </p:sp>
          <p:sp>
            <p:nvSpPr>
              <p:cNvPr name="Freeform 6" id="6"/>
              <p:cNvSpPr/>
              <p:nvPr/>
            </p:nvSpPr>
            <p:spPr>
              <a:xfrm flipH="false" flipV="false" rot="0">
                <a:off x="-941" y="-31"/>
                <a:ext cx="1271882" cy="38161"/>
              </a:xfrm>
              <a:custGeom>
                <a:avLst/>
                <a:gdLst/>
                <a:ahLst/>
                <a:cxnLst/>
                <a:rect r="r" b="b" t="t" l="l"/>
                <a:pathLst>
                  <a:path h="38161" w="1271882">
                    <a:moveTo>
                      <a:pt x="19991" y="31"/>
                    </a:moveTo>
                    <a:lnTo>
                      <a:pt x="1251891" y="31"/>
                    </a:lnTo>
                    <a:cubicBezTo>
                      <a:pt x="1258717" y="0"/>
                      <a:pt x="1265038" y="3625"/>
                      <a:pt x="1268460" y="9531"/>
                    </a:cubicBezTo>
                    <a:cubicBezTo>
                      <a:pt x="1271882" y="15438"/>
                      <a:pt x="1271882" y="22724"/>
                      <a:pt x="1268460" y="28631"/>
                    </a:cubicBezTo>
                    <a:cubicBezTo>
                      <a:pt x="1265038" y="34537"/>
                      <a:pt x="1258717" y="38162"/>
                      <a:pt x="1251891" y="38131"/>
                    </a:cubicBezTo>
                    <a:lnTo>
                      <a:pt x="19991" y="38131"/>
                    </a:lnTo>
                    <a:cubicBezTo>
                      <a:pt x="13165" y="38162"/>
                      <a:pt x="6844" y="34537"/>
                      <a:pt x="3422" y="28631"/>
                    </a:cubicBezTo>
                    <a:cubicBezTo>
                      <a:pt x="0" y="22724"/>
                      <a:pt x="0" y="15438"/>
                      <a:pt x="3422" y="9531"/>
                    </a:cubicBezTo>
                    <a:cubicBezTo>
                      <a:pt x="6844" y="3625"/>
                      <a:pt x="13165" y="0"/>
                      <a:pt x="19991" y="31"/>
                    </a:cubicBezTo>
                    <a:close/>
                  </a:path>
                </a:pathLst>
              </a:custGeom>
              <a:solidFill>
                <a:srgbClr val="FFC619"/>
              </a:solidFill>
            </p:spPr>
          </p:sp>
        </p:grpSp>
      </p:grpSp>
      <p:grpSp>
        <p:nvGrpSpPr>
          <p:cNvPr name="Group 7" id="7"/>
          <p:cNvGrpSpPr/>
          <p:nvPr/>
        </p:nvGrpSpPr>
        <p:grpSpPr>
          <a:xfrm rot="0">
            <a:off x="1609892" y="3858928"/>
            <a:ext cx="6787391" cy="203622"/>
            <a:chOff x="0" y="0"/>
            <a:chExt cx="9049855" cy="271496"/>
          </a:xfrm>
        </p:grpSpPr>
        <p:grpSp>
          <p:nvGrpSpPr>
            <p:cNvPr name="Group 8" id="8"/>
            <p:cNvGrpSpPr>
              <a:grpSpLocks noChangeAspect="true"/>
            </p:cNvGrpSpPr>
            <p:nvPr/>
          </p:nvGrpSpPr>
          <p:grpSpPr>
            <a:xfrm rot="0">
              <a:off x="0" y="0"/>
              <a:ext cx="9049855" cy="271496"/>
              <a:chOff x="0" y="0"/>
              <a:chExt cx="1270000" cy="38100"/>
            </a:xfrm>
          </p:grpSpPr>
          <p:sp>
            <p:nvSpPr>
              <p:cNvPr name="Freeform 9" id="9"/>
              <p:cNvSpPr/>
              <p:nvPr/>
            </p:nvSpPr>
            <p:spPr>
              <a:xfrm flipH="false" flipV="false" rot="0">
                <a:off x="-941" y="-31"/>
                <a:ext cx="1271882" cy="38161"/>
              </a:xfrm>
              <a:custGeom>
                <a:avLst/>
                <a:gdLst/>
                <a:ahLst/>
                <a:cxnLst/>
                <a:rect r="r" b="b" t="t" l="l"/>
                <a:pathLst>
                  <a:path h="38161" w="1271882">
                    <a:moveTo>
                      <a:pt x="19991" y="31"/>
                    </a:moveTo>
                    <a:lnTo>
                      <a:pt x="1251891" y="31"/>
                    </a:lnTo>
                    <a:cubicBezTo>
                      <a:pt x="1258717" y="0"/>
                      <a:pt x="1265038" y="3625"/>
                      <a:pt x="1268460" y="9531"/>
                    </a:cubicBezTo>
                    <a:cubicBezTo>
                      <a:pt x="1271882" y="15438"/>
                      <a:pt x="1271882" y="22724"/>
                      <a:pt x="1268460" y="28631"/>
                    </a:cubicBezTo>
                    <a:cubicBezTo>
                      <a:pt x="1265038" y="34537"/>
                      <a:pt x="1258717" y="38162"/>
                      <a:pt x="1251891" y="38131"/>
                    </a:cubicBezTo>
                    <a:lnTo>
                      <a:pt x="19991" y="38131"/>
                    </a:lnTo>
                    <a:cubicBezTo>
                      <a:pt x="13165" y="38162"/>
                      <a:pt x="6844" y="34537"/>
                      <a:pt x="3422" y="28631"/>
                    </a:cubicBezTo>
                    <a:cubicBezTo>
                      <a:pt x="0" y="22724"/>
                      <a:pt x="0" y="15438"/>
                      <a:pt x="3422" y="9531"/>
                    </a:cubicBezTo>
                    <a:cubicBezTo>
                      <a:pt x="6844" y="3625"/>
                      <a:pt x="13165" y="0"/>
                      <a:pt x="19991" y="31"/>
                    </a:cubicBezTo>
                    <a:close/>
                  </a:path>
                </a:pathLst>
              </a:custGeom>
              <a:solidFill>
                <a:srgbClr val="1C1C1C"/>
              </a:solidFill>
            </p:spPr>
          </p:sp>
          <p:sp>
            <p:nvSpPr>
              <p:cNvPr name="Freeform 10" id="10"/>
              <p:cNvSpPr/>
              <p:nvPr/>
            </p:nvSpPr>
            <p:spPr>
              <a:xfrm flipH="false" flipV="false" rot="0">
                <a:off x="-941" y="-31"/>
                <a:ext cx="1271882" cy="38161"/>
              </a:xfrm>
              <a:custGeom>
                <a:avLst/>
                <a:gdLst/>
                <a:ahLst/>
                <a:cxnLst/>
                <a:rect r="r" b="b" t="t" l="l"/>
                <a:pathLst>
                  <a:path h="38161" w="1271882">
                    <a:moveTo>
                      <a:pt x="19991" y="31"/>
                    </a:moveTo>
                    <a:lnTo>
                      <a:pt x="1251891" y="31"/>
                    </a:lnTo>
                    <a:cubicBezTo>
                      <a:pt x="1258717" y="0"/>
                      <a:pt x="1265038" y="3625"/>
                      <a:pt x="1268460" y="9531"/>
                    </a:cubicBezTo>
                    <a:cubicBezTo>
                      <a:pt x="1271882" y="15438"/>
                      <a:pt x="1271882" y="22724"/>
                      <a:pt x="1268460" y="28631"/>
                    </a:cubicBezTo>
                    <a:cubicBezTo>
                      <a:pt x="1265038" y="34537"/>
                      <a:pt x="1258717" y="38162"/>
                      <a:pt x="1251891" y="38131"/>
                    </a:cubicBezTo>
                    <a:lnTo>
                      <a:pt x="19991" y="38131"/>
                    </a:lnTo>
                    <a:cubicBezTo>
                      <a:pt x="13165" y="38162"/>
                      <a:pt x="6844" y="34537"/>
                      <a:pt x="3422" y="28631"/>
                    </a:cubicBezTo>
                    <a:cubicBezTo>
                      <a:pt x="0" y="22724"/>
                      <a:pt x="0" y="15438"/>
                      <a:pt x="3422" y="9531"/>
                    </a:cubicBezTo>
                    <a:cubicBezTo>
                      <a:pt x="6844" y="3625"/>
                      <a:pt x="13165" y="0"/>
                      <a:pt x="19991" y="31"/>
                    </a:cubicBezTo>
                    <a:close/>
                  </a:path>
                </a:pathLst>
              </a:custGeom>
              <a:solidFill>
                <a:srgbClr val="FFC619"/>
              </a:solidFill>
            </p:spPr>
          </p:sp>
        </p:grpSp>
      </p:grpSp>
      <p:sp>
        <p:nvSpPr>
          <p:cNvPr name="Freeform 11" id="11"/>
          <p:cNvSpPr/>
          <p:nvPr/>
        </p:nvSpPr>
        <p:spPr>
          <a:xfrm flipH="false" flipV="false" rot="0">
            <a:off x="11586810" y="3322001"/>
            <a:ext cx="6087368" cy="4725320"/>
          </a:xfrm>
          <a:custGeom>
            <a:avLst/>
            <a:gdLst/>
            <a:ahLst/>
            <a:cxnLst/>
            <a:rect r="r" b="b" t="t" l="l"/>
            <a:pathLst>
              <a:path h="4725320" w="6087368">
                <a:moveTo>
                  <a:pt x="0" y="0"/>
                </a:moveTo>
                <a:lnTo>
                  <a:pt x="6087368" y="0"/>
                </a:lnTo>
                <a:lnTo>
                  <a:pt x="6087368" y="4725320"/>
                </a:lnTo>
                <a:lnTo>
                  <a:pt x="0" y="47253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1609892" y="799180"/>
            <a:ext cx="7778377" cy="1114425"/>
          </a:xfrm>
          <a:prstGeom prst="rect">
            <a:avLst/>
          </a:prstGeom>
        </p:spPr>
        <p:txBody>
          <a:bodyPr anchor="t" rtlCol="false" tIns="0" lIns="0" bIns="0" rIns="0">
            <a:spAutoFit/>
          </a:bodyPr>
          <a:lstStyle/>
          <a:p>
            <a:pPr>
              <a:lnSpc>
                <a:spcPts val="8399"/>
              </a:lnSpc>
            </a:pPr>
            <a:r>
              <a:rPr lang="en-US" sz="6999">
                <a:solidFill>
                  <a:srgbClr val="1C1C1C"/>
                </a:solidFill>
                <a:latin typeface="Poppins Ultra-Bold"/>
              </a:rPr>
              <a:t>Target Audience</a:t>
            </a:r>
          </a:p>
        </p:txBody>
      </p:sp>
      <p:sp>
        <p:nvSpPr>
          <p:cNvPr name="TextBox 13" id="13"/>
          <p:cNvSpPr txBox="true"/>
          <p:nvPr/>
        </p:nvSpPr>
        <p:spPr>
          <a:xfrm rot="0">
            <a:off x="1609892" y="2254950"/>
            <a:ext cx="4458764" cy="448310"/>
          </a:xfrm>
          <a:prstGeom prst="rect">
            <a:avLst/>
          </a:prstGeom>
        </p:spPr>
        <p:txBody>
          <a:bodyPr anchor="t" rtlCol="false" tIns="0" lIns="0" bIns="0" rIns="0">
            <a:spAutoFit/>
          </a:bodyPr>
          <a:lstStyle/>
          <a:p>
            <a:pPr algn="just">
              <a:lnSpc>
                <a:spcPts val="3639"/>
              </a:lnSpc>
            </a:pPr>
            <a:r>
              <a:rPr lang="en-US" sz="2599">
                <a:solidFill>
                  <a:srgbClr val="1C1C1C"/>
                </a:solidFill>
                <a:latin typeface="Canva Sans Bold"/>
              </a:rPr>
              <a:t>Students and Young-adults</a:t>
            </a:r>
          </a:p>
        </p:txBody>
      </p:sp>
      <p:sp>
        <p:nvSpPr>
          <p:cNvPr name="TextBox 14" id="14"/>
          <p:cNvSpPr txBox="true"/>
          <p:nvPr/>
        </p:nvSpPr>
        <p:spPr>
          <a:xfrm rot="0">
            <a:off x="1609892" y="3331347"/>
            <a:ext cx="3045403" cy="448310"/>
          </a:xfrm>
          <a:prstGeom prst="rect">
            <a:avLst/>
          </a:prstGeom>
        </p:spPr>
        <p:txBody>
          <a:bodyPr anchor="t" rtlCol="false" tIns="0" lIns="0" bIns="0" rIns="0">
            <a:spAutoFit/>
          </a:bodyPr>
          <a:lstStyle/>
          <a:p>
            <a:pPr algn="just">
              <a:lnSpc>
                <a:spcPts val="3639"/>
              </a:lnSpc>
            </a:pPr>
            <a:r>
              <a:rPr lang="en-US" sz="2599">
                <a:solidFill>
                  <a:srgbClr val="1C1C1C"/>
                </a:solidFill>
                <a:latin typeface="Canva Sans Bold"/>
              </a:rPr>
              <a:t>Enterpreneurs</a:t>
            </a:r>
          </a:p>
        </p:txBody>
      </p:sp>
      <p:sp>
        <p:nvSpPr>
          <p:cNvPr name="TextBox 15" id="15"/>
          <p:cNvSpPr txBox="true"/>
          <p:nvPr/>
        </p:nvSpPr>
        <p:spPr>
          <a:xfrm rot="0">
            <a:off x="1609892" y="4431150"/>
            <a:ext cx="3694835" cy="448310"/>
          </a:xfrm>
          <a:prstGeom prst="rect">
            <a:avLst/>
          </a:prstGeom>
        </p:spPr>
        <p:txBody>
          <a:bodyPr anchor="t" rtlCol="false" tIns="0" lIns="0" bIns="0" rIns="0">
            <a:spAutoFit/>
          </a:bodyPr>
          <a:lstStyle/>
          <a:p>
            <a:pPr algn="just">
              <a:lnSpc>
                <a:spcPts val="3639"/>
              </a:lnSpc>
            </a:pPr>
            <a:r>
              <a:rPr lang="en-US" sz="2599">
                <a:solidFill>
                  <a:srgbClr val="1C1C1C"/>
                </a:solidFill>
                <a:latin typeface="Canva Sans Bold"/>
              </a:rPr>
              <a:t>Traders and Investors</a:t>
            </a:r>
          </a:p>
        </p:txBody>
      </p:sp>
      <p:grpSp>
        <p:nvGrpSpPr>
          <p:cNvPr name="Group 16" id="16"/>
          <p:cNvGrpSpPr/>
          <p:nvPr/>
        </p:nvGrpSpPr>
        <p:grpSpPr>
          <a:xfrm rot="0">
            <a:off x="1609892" y="4879461"/>
            <a:ext cx="6787391" cy="203622"/>
            <a:chOff x="0" y="0"/>
            <a:chExt cx="9049855" cy="271496"/>
          </a:xfrm>
        </p:grpSpPr>
        <p:grpSp>
          <p:nvGrpSpPr>
            <p:cNvPr name="Group 17" id="17"/>
            <p:cNvGrpSpPr>
              <a:grpSpLocks noChangeAspect="true"/>
            </p:cNvGrpSpPr>
            <p:nvPr/>
          </p:nvGrpSpPr>
          <p:grpSpPr>
            <a:xfrm rot="0">
              <a:off x="0" y="0"/>
              <a:ext cx="9049855" cy="271496"/>
              <a:chOff x="0" y="0"/>
              <a:chExt cx="1270000" cy="38100"/>
            </a:xfrm>
          </p:grpSpPr>
          <p:sp>
            <p:nvSpPr>
              <p:cNvPr name="Freeform 18" id="18"/>
              <p:cNvSpPr/>
              <p:nvPr/>
            </p:nvSpPr>
            <p:spPr>
              <a:xfrm flipH="false" flipV="false" rot="0">
                <a:off x="-941" y="-31"/>
                <a:ext cx="1271882" cy="38161"/>
              </a:xfrm>
              <a:custGeom>
                <a:avLst/>
                <a:gdLst/>
                <a:ahLst/>
                <a:cxnLst/>
                <a:rect r="r" b="b" t="t" l="l"/>
                <a:pathLst>
                  <a:path h="38161" w="1271882">
                    <a:moveTo>
                      <a:pt x="19991" y="31"/>
                    </a:moveTo>
                    <a:lnTo>
                      <a:pt x="1251891" y="31"/>
                    </a:lnTo>
                    <a:cubicBezTo>
                      <a:pt x="1258717" y="0"/>
                      <a:pt x="1265038" y="3625"/>
                      <a:pt x="1268460" y="9531"/>
                    </a:cubicBezTo>
                    <a:cubicBezTo>
                      <a:pt x="1271882" y="15438"/>
                      <a:pt x="1271882" y="22724"/>
                      <a:pt x="1268460" y="28631"/>
                    </a:cubicBezTo>
                    <a:cubicBezTo>
                      <a:pt x="1265038" y="34537"/>
                      <a:pt x="1258717" y="38162"/>
                      <a:pt x="1251891" y="38131"/>
                    </a:cubicBezTo>
                    <a:lnTo>
                      <a:pt x="19991" y="38131"/>
                    </a:lnTo>
                    <a:cubicBezTo>
                      <a:pt x="13165" y="38162"/>
                      <a:pt x="6844" y="34537"/>
                      <a:pt x="3422" y="28631"/>
                    </a:cubicBezTo>
                    <a:cubicBezTo>
                      <a:pt x="0" y="22724"/>
                      <a:pt x="0" y="15438"/>
                      <a:pt x="3422" y="9531"/>
                    </a:cubicBezTo>
                    <a:cubicBezTo>
                      <a:pt x="6844" y="3625"/>
                      <a:pt x="13165" y="0"/>
                      <a:pt x="19991" y="31"/>
                    </a:cubicBezTo>
                    <a:close/>
                  </a:path>
                </a:pathLst>
              </a:custGeom>
              <a:solidFill>
                <a:srgbClr val="1C1C1C"/>
              </a:solidFill>
            </p:spPr>
          </p:sp>
          <p:sp>
            <p:nvSpPr>
              <p:cNvPr name="Freeform 19" id="19"/>
              <p:cNvSpPr/>
              <p:nvPr/>
            </p:nvSpPr>
            <p:spPr>
              <a:xfrm flipH="false" flipV="false" rot="0">
                <a:off x="-941" y="-31"/>
                <a:ext cx="1271882" cy="38161"/>
              </a:xfrm>
              <a:custGeom>
                <a:avLst/>
                <a:gdLst/>
                <a:ahLst/>
                <a:cxnLst/>
                <a:rect r="r" b="b" t="t" l="l"/>
                <a:pathLst>
                  <a:path h="38161" w="1271882">
                    <a:moveTo>
                      <a:pt x="19991" y="31"/>
                    </a:moveTo>
                    <a:lnTo>
                      <a:pt x="1251891" y="31"/>
                    </a:lnTo>
                    <a:cubicBezTo>
                      <a:pt x="1258717" y="0"/>
                      <a:pt x="1265038" y="3625"/>
                      <a:pt x="1268460" y="9531"/>
                    </a:cubicBezTo>
                    <a:cubicBezTo>
                      <a:pt x="1271882" y="15438"/>
                      <a:pt x="1271882" y="22724"/>
                      <a:pt x="1268460" y="28631"/>
                    </a:cubicBezTo>
                    <a:cubicBezTo>
                      <a:pt x="1265038" y="34537"/>
                      <a:pt x="1258717" y="38162"/>
                      <a:pt x="1251891" y="38131"/>
                    </a:cubicBezTo>
                    <a:lnTo>
                      <a:pt x="19991" y="38131"/>
                    </a:lnTo>
                    <a:cubicBezTo>
                      <a:pt x="13165" y="38162"/>
                      <a:pt x="6844" y="34537"/>
                      <a:pt x="3422" y="28631"/>
                    </a:cubicBezTo>
                    <a:cubicBezTo>
                      <a:pt x="0" y="22724"/>
                      <a:pt x="0" y="15438"/>
                      <a:pt x="3422" y="9531"/>
                    </a:cubicBezTo>
                    <a:cubicBezTo>
                      <a:pt x="6844" y="3625"/>
                      <a:pt x="13165" y="0"/>
                      <a:pt x="19991" y="31"/>
                    </a:cubicBezTo>
                    <a:close/>
                  </a:path>
                </a:pathLst>
              </a:custGeom>
              <a:solidFill>
                <a:srgbClr val="FFC619"/>
              </a:solidFill>
            </p:spPr>
          </p:sp>
        </p:grpSp>
      </p:grpSp>
      <p:grpSp>
        <p:nvGrpSpPr>
          <p:cNvPr name="Group 20" id="20"/>
          <p:cNvGrpSpPr/>
          <p:nvPr/>
        </p:nvGrpSpPr>
        <p:grpSpPr>
          <a:xfrm rot="0">
            <a:off x="1609892" y="6075821"/>
            <a:ext cx="6787391" cy="203622"/>
            <a:chOff x="0" y="0"/>
            <a:chExt cx="9049855" cy="271496"/>
          </a:xfrm>
        </p:grpSpPr>
        <p:grpSp>
          <p:nvGrpSpPr>
            <p:cNvPr name="Group 21" id="21"/>
            <p:cNvGrpSpPr>
              <a:grpSpLocks noChangeAspect="true"/>
            </p:cNvGrpSpPr>
            <p:nvPr/>
          </p:nvGrpSpPr>
          <p:grpSpPr>
            <a:xfrm rot="0">
              <a:off x="0" y="0"/>
              <a:ext cx="9049855" cy="271496"/>
              <a:chOff x="0" y="0"/>
              <a:chExt cx="1270000" cy="38100"/>
            </a:xfrm>
          </p:grpSpPr>
          <p:sp>
            <p:nvSpPr>
              <p:cNvPr name="Freeform 22" id="22"/>
              <p:cNvSpPr/>
              <p:nvPr/>
            </p:nvSpPr>
            <p:spPr>
              <a:xfrm flipH="false" flipV="false" rot="0">
                <a:off x="-941" y="-31"/>
                <a:ext cx="1271882" cy="38161"/>
              </a:xfrm>
              <a:custGeom>
                <a:avLst/>
                <a:gdLst/>
                <a:ahLst/>
                <a:cxnLst/>
                <a:rect r="r" b="b" t="t" l="l"/>
                <a:pathLst>
                  <a:path h="38161" w="1271882">
                    <a:moveTo>
                      <a:pt x="19991" y="31"/>
                    </a:moveTo>
                    <a:lnTo>
                      <a:pt x="1251891" y="31"/>
                    </a:lnTo>
                    <a:cubicBezTo>
                      <a:pt x="1258717" y="0"/>
                      <a:pt x="1265038" y="3625"/>
                      <a:pt x="1268460" y="9531"/>
                    </a:cubicBezTo>
                    <a:cubicBezTo>
                      <a:pt x="1271882" y="15438"/>
                      <a:pt x="1271882" y="22724"/>
                      <a:pt x="1268460" y="28631"/>
                    </a:cubicBezTo>
                    <a:cubicBezTo>
                      <a:pt x="1265038" y="34537"/>
                      <a:pt x="1258717" y="38162"/>
                      <a:pt x="1251891" y="38131"/>
                    </a:cubicBezTo>
                    <a:lnTo>
                      <a:pt x="19991" y="38131"/>
                    </a:lnTo>
                    <a:cubicBezTo>
                      <a:pt x="13165" y="38162"/>
                      <a:pt x="6844" y="34537"/>
                      <a:pt x="3422" y="28631"/>
                    </a:cubicBezTo>
                    <a:cubicBezTo>
                      <a:pt x="0" y="22724"/>
                      <a:pt x="0" y="15438"/>
                      <a:pt x="3422" y="9531"/>
                    </a:cubicBezTo>
                    <a:cubicBezTo>
                      <a:pt x="6844" y="3625"/>
                      <a:pt x="13165" y="0"/>
                      <a:pt x="19991" y="31"/>
                    </a:cubicBezTo>
                    <a:close/>
                  </a:path>
                </a:pathLst>
              </a:custGeom>
              <a:solidFill>
                <a:srgbClr val="1C1C1C"/>
              </a:solidFill>
            </p:spPr>
          </p:sp>
          <p:sp>
            <p:nvSpPr>
              <p:cNvPr name="Freeform 23" id="23"/>
              <p:cNvSpPr/>
              <p:nvPr/>
            </p:nvSpPr>
            <p:spPr>
              <a:xfrm flipH="false" flipV="false" rot="0">
                <a:off x="-941" y="-31"/>
                <a:ext cx="1271882" cy="38161"/>
              </a:xfrm>
              <a:custGeom>
                <a:avLst/>
                <a:gdLst/>
                <a:ahLst/>
                <a:cxnLst/>
                <a:rect r="r" b="b" t="t" l="l"/>
                <a:pathLst>
                  <a:path h="38161" w="1271882">
                    <a:moveTo>
                      <a:pt x="19991" y="31"/>
                    </a:moveTo>
                    <a:lnTo>
                      <a:pt x="1251891" y="31"/>
                    </a:lnTo>
                    <a:cubicBezTo>
                      <a:pt x="1258717" y="0"/>
                      <a:pt x="1265038" y="3625"/>
                      <a:pt x="1268460" y="9531"/>
                    </a:cubicBezTo>
                    <a:cubicBezTo>
                      <a:pt x="1271882" y="15438"/>
                      <a:pt x="1271882" y="22724"/>
                      <a:pt x="1268460" y="28631"/>
                    </a:cubicBezTo>
                    <a:cubicBezTo>
                      <a:pt x="1265038" y="34537"/>
                      <a:pt x="1258717" y="38162"/>
                      <a:pt x="1251891" y="38131"/>
                    </a:cubicBezTo>
                    <a:lnTo>
                      <a:pt x="19991" y="38131"/>
                    </a:lnTo>
                    <a:cubicBezTo>
                      <a:pt x="13165" y="38162"/>
                      <a:pt x="6844" y="34537"/>
                      <a:pt x="3422" y="28631"/>
                    </a:cubicBezTo>
                    <a:cubicBezTo>
                      <a:pt x="0" y="22724"/>
                      <a:pt x="0" y="15438"/>
                      <a:pt x="3422" y="9531"/>
                    </a:cubicBezTo>
                    <a:cubicBezTo>
                      <a:pt x="6844" y="3625"/>
                      <a:pt x="13165" y="0"/>
                      <a:pt x="19991" y="31"/>
                    </a:cubicBezTo>
                    <a:close/>
                  </a:path>
                </a:pathLst>
              </a:custGeom>
              <a:solidFill>
                <a:srgbClr val="FFC619"/>
              </a:solidFill>
            </p:spPr>
          </p:sp>
        </p:grpSp>
      </p:grpSp>
      <p:sp>
        <p:nvSpPr>
          <p:cNvPr name="TextBox 24" id="24"/>
          <p:cNvSpPr txBox="true"/>
          <p:nvPr/>
        </p:nvSpPr>
        <p:spPr>
          <a:xfrm rot="0">
            <a:off x="1609892" y="8123504"/>
            <a:ext cx="4110471" cy="448310"/>
          </a:xfrm>
          <a:prstGeom prst="rect">
            <a:avLst/>
          </a:prstGeom>
        </p:spPr>
        <p:txBody>
          <a:bodyPr anchor="t" rtlCol="false" tIns="0" lIns="0" bIns="0" rIns="0">
            <a:spAutoFit/>
          </a:bodyPr>
          <a:lstStyle/>
          <a:p>
            <a:pPr algn="just">
              <a:lnSpc>
                <a:spcPts val="3639"/>
              </a:lnSpc>
            </a:pPr>
            <a:r>
              <a:rPr lang="en-US" sz="2599">
                <a:solidFill>
                  <a:srgbClr val="1C1C1C"/>
                </a:solidFill>
                <a:latin typeface="Canva Sans Bold"/>
              </a:rPr>
              <a:t>Retirees and Pre-retirees</a:t>
            </a:r>
          </a:p>
        </p:txBody>
      </p:sp>
      <p:sp>
        <p:nvSpPr>
          <p:cNvPr name="TextBox 25" id="25"/>
          <p:cNvSpPr txBox="true"/>
          <p:nvPr/>
        </p:nvSpPr>
        <p:spPr>
          <a:xfrm rot="0">
            <a:off x="1609892" y="5627511"/>
            <a:ext cx="4110471" cy="448310"/>
          </a:xfrm>
          <a:prstGeom prst="rect">
            <a:avLst/>
          </a:prstGeom>
        </p:spPr>
        <p:txBody>
          <a:bodyPr anchor="t" rtlCol="false" tIns="0" lIns="0" bIns="0" rIns="0">
            <a:spAutoFit/>
          </a:bodyPr>
          <a:lstStyle/>
          <a:p>
            <a:pPr algn="just">
              <a:lnSpc>
                <a:spcPts val="3639"/>
              </a:lnSpc>
            </a:pPr>
            <a:r>
              <a:rPr lang="en-US" sz="2599">
                <a:solidFill>
                  <a:srgbClr val="1C1C1C"/>
                </a:solidFill>
                <a:latin typeface="Canva Sans Bold"/>
              </a:rPr>
              <a:t>General Public</a:t>
            </a:r>
          </a:p>
        </p:txBody>
      </p:sp>
      <p:sp>
        <p:nvSpPr>
          <p:cNvPr name="TextBox 26" id="26"/>
          <p:cNvSpPr txBox="true"/>
          <p:nvPr/>
        </p:nvSpPr>
        <p:spPr>
          <a:xfrm rot="0">
            <a:off x="1609892" y="6823872"/>
            <a:ext cx="4110471" cy="448310"/>
          </a:xfrm>
          <a:prstGeom prst="rect">
            <a:avLst/>
          </a:prstGeom>
        </p:spPr>
        <p:txBody>
          <a:bodyPr anchor="t" rtlCol="false" tIns="0" lIns="0" bIns="0" rIns="0">
            <a:spAutoFit/>
          </a:bodyPr>
          <a:lstStyle/>
          <a:p>
            <a:pPr algn="just">
              <a:lnSpc>
                <a:spcPts val="3639"/>
              </a:lnSpc>
            </a:pPr>
            <a:r>
              <a:rPr lang="en-US" sz="2599">
                <a:solidFill>
                  <a:srgbClr val="1C1C1C"/>
                </a:solidFill>
                <a:latin typeface="Canva Sans Bold"/>
              </a:rPr>
              <a:t>Educators and Trainers</a:t>
            </a:r>
          </a:p>
        </p:txBody>
      </p:sp>
      <p:grpSp>
        <p:nvGrpSpPr>
          <p:cNvPr name="Group 27" id="27"/>
          <p:cNvGrpSpPr/>
          <p:nvPr/>
        </p:nvGrpSpPr>
        <p:grpSpPr>
          <a:xfrm rot="0">
            <a:off x="1609892" y="7272182"/>
            <a:ext cx="6787391" cy="203622"/>
            <a:chOff x="0" y="0"/>
            <a:chExt cx="9049855" cy="271496"/>
          </a:xfrm>
        </p:grpSpPr>
        <p:grpSp>
          <p:nvGrpSpPr>
            <p:cNvPr name="Group 28" id="28"/>
            <p:cNvGrpSpPr>
              <a:grpSpLocks noChangeAspect="true"/>
            </p:cNvGrpSpPr>
            <p:nvPr/>
          </p:nvGrpSpPr>
          <p:grpSpPr>
            <a:xfrm rot="0">
              <a:off x="0" y="0"/>
              <a:ext cx="9049855" cy="271496"/>
              <a:chOff x="0" y="0"/>
              <a:chExt cx="1270000" cy="38100"/>
            </a:xfrm>
          </p:grpSpPr>
          <p:sp>
            <p:nvSpPr>
              <p:cNvPr name="Freeform 29" id="29"/>
              <p:cNvSpPr/>
              <p:nvPr/>
            </p:nvSpPr>
            <p:spPr>
              <a:xfrm flipH="false" flipV="false" rot="0">
                <a:off x="-941" y="-31"/>
                <a:ext cx="1271882" cy="38161"/>
              </a:xfrm>
              <a:custGeom>
                <a:avLst/>
                <a:gdLst/>
                <a:ahLst/>
                <a:cxnLst/>
                <a:rect r="r" b="b" t="t" l="l"/>
                <a:pathLst>
                  <a:path h="38161" w="1271882">
                    <a:moveTo>
                      <a:pt x="19991" y="31"/>
                    </a:moveTo>
                    <a:lnTo>
                      <a:pt x="1251891" y="31"/>
                    </a:lnTo>
                    <a:cubicBezTo>
                      <a:pt x="1258717" y="0"/>
                      <a:pt x="1265038" y="3625"/>
                      <a:pt x="1268460" y="9531"/>
                    </a:cubicBezTo>
                    <a:cubicBezTo>
                      <a:pt x="1271882" y="15438"/>
                      <a:pt x="1271882" y="22724"/>
                      <a:pt x="1268460" y="28631"/>
                    </a:cubicBezTo>
                    <a:cubicBezTo>
                      <a:pt x="1265038" y="34537"/>
                      <a:pt x="1258717" y="38162"/>
                      <a:pt x="1251891" y="38131"/>
                    </a:cubicBezTo>
                    <a:lnTo>
                      <a:pt x="19991" y="38131"/>
                    </a:lnTo>
                    <a:cubicBezTo>
                      <a:pt x="13165" y="38162"/>
                      <a:pt x="6844" y="34537"/>
                      <a:pt x="3422" y="28631"/>
                    </a:cubicBezTo>
                    <a:cubicBezTo>
                      <a:pt x="0" y="22724"/>
                      <a:pt x="0" y="15438"/>
                      <a:pt x="3422" y="9531"/>
                    </a:cubicBezTo>
                    <a:cubicBezTo>
                      <a:pt x="6844" y="3625"/>
                      <a:pt x="13165" y="0"/>
                      <a:pt x="19991" y="31"/>
                    </a:cubicBezTo>
                    <a:close/>
                  </a:path>
                </a:pathLst>
              </a:custGeom>
              <a:solidFill>
                <a:srgbClr val="1C1C1C"/>
              </a:solidFill>
            </p:spPr>
          </p:sp>
          <p:sp>
            <p:nvSpPr>
              <p:cNvPr name="Freeform 30" id="30"/>
              <p:cNvSpPr/>
              <p:nvPr/>
            </p:nvSpPr>
            <p:spPr>
              <a:xfrm flipH="false" flipV="false" rot="0">
                <a:off x="-941" y="-31"/>
                <a:ext cx="1271882" cy="38161"/>
              </a:xfrm>
              <a:custGeom>
                <a:avLst/>
                <a:gdLst/>
                <a:ahLst/>
                <a:cxnLst/>
                <a:rect r="r" b="b" t="t" l="l"/>
                <a:pathLst>
                  <a:path h="38161" w="1271882">
                    <a:moveTo>
                      <a:pt x="19991" y="31"/>
                    </a:moveTo>
                    <a:lnTo>
                      <a:pt x="1251891" y="31"/>
                    </a:lnTo>
                    <a:cubicBezTo>
                      <a:pt x="1258717" y="0"/>
                      <a:pt x="1265038" y="3625"/>
                      <a:pt x="1268460" y="9531"/>
                    </a:cubicBezTo>
                    <a:cubicBezTo>
                      <a:pt x="1271882" y="15438"/>
                      <a:pt x="1271882" y="22724"/>
                      <a:pt x="1268460" y="28631"/>
                    </a:cubicBezTo>
                    <a:cubicBezTo>
                      <a:pt x="1265038" y="34537"/>
                      <a:pt x="1258717" y="38162"/>
                      <a:pt x="1251891" y="38131"/>
                    </a:cubicBezTo>
                    <a:lnTo>
                      <a:pt x="19991" y="38131"/>
                    </a:lnTo>
                    <a:cubicBezTo>
                      <a:pt x="13165" y="38162"/>
                      <a:pt x="6844" y="34537"/>
                      <a:pt x="3422" y="28631"/>
                    </a:cubicBezTo>
                    <a:cubicBezTo>
                      <a:pt x="0" y="22724"/>
                      <a:pt x="0" y="15438"/>
                      <a:pt x="3422" y="9531"/>
                    </a:cubicBezTo>
                    <a:cubicBezTo>
                      <a:pt x="6844" y="3625"/>
                      <a:pt x="13165" y="0"/>
                      <a:pt x="19991" y="31"/>
                    </a:cubicBezTo>
                    <a:close/>
                  </a:path>
                </a:pathLst>
              </a:custGeom>
              <a:solidFill>
                <a:srgbClr val="FFC619"/>
              </a:solidFill>
            </p:spPr>
          </p:sp>
        </p:grpSp>
      </p:grpSp>
      <p:grpSp>
        <p:nvGrpSpPr>
          <p:cNvPr name="Group 31" id="31"/>
          <p:cNvGrpSpPr/>
          <p:nvPr/>
        </p:nvGrpSpPr>
        <p:grpSpPr>
          <a:xfrm rot="0">
            <a:off x="1609892" y="8571814"/>
            <a:ext cx="6787391" cy="203622"/>
            <a:chOff x="0" y="0"/>
            <a:chExt cx="9049855" cy="271496"/>
          </a:xfrm>
        </p:grpSpPr>
        <p:grpSp>
          <p:nvGrpSpPr>
            <p:cNvPr name="Group 32" id="32"/>
            <p:cNvGrpSpPr>
              <a:grpSpLocks noChangeAspect="true"/>
            </p:cNvGrpSpPr>
            <p:nvPr/>
          </p:nvGrpSpPr>
          <p:grpSpPr>
            <a:xfrm rot="0">
              <a:off x="0" y="0"/>
              <a:ext cx="9049855" cy="271496"/>
              <a:chOff x="0" y="0"/>
              <a:chExt cx="1270000" cy="38100"/>
            </a:xfrm>
          </p:grpSpPr>
          <p:sp>
            <p:nvSpPr>
              <p:cNvPr name="Freeform 33" id="33"/>
              <p:cNvSpPr/>
              <p:nvPr/>
            </p:nvSpPr>
            <p:spPr>
              <a:xfrm flipH="false" flipV="false" rot="0">
                <a:off x="-941" y="-31"/>
                <a:ext cx="1271882" cy="38161"/>
              </a:xfrm>
              <a:custGeom>
                <a:avLst/>
                <a:gdLst/>
                <a:ahLst/>
                <a:cxnLst/>
                <a:rect r="r" b="b" t="t" l="l"/>
                <a:pathLst>
                  <a:path h="38161" w="1271882">
                    <a:moveTo>
                      <a:pt x="19991" y="31"/>
                    </a:moveTo>
                    <a:lnTo>
                      <a:pt x="1251891" y="31"/>
                    </a:lnTo>
                    <a:cubicBezTo>
                      <a:pt x="1258717" y="0"/>
                      <a:pt x="1265038" y="3625"/>
                      <a:pt x="1268460" y="9531"/>
                    </a:cubicBezTo>
                    <a:cubicBezTo>
                      <a:pt x="1271882" y="15438"/>
                      <a:pt x="1271882" y="22724"/>
                      <a:pt x="1268460" y="28631"/>
                    </a:cubicBezTo>
                    <a:cubicBezTo>
                      <a:pt x="1265038" y="34537"/>
                      <a:pt x="1258717" y="38162"/>
                      <a:pt x="1251891" y="38131"/>
                    </a:cubicBezTo>
                    <a:lnTo>
                      <a:pt x="19991" y="38131"/>
                    </a:lnTo>
                    <a:cubicBezTo>
                      <a:pt x="13165" y="38162"/>
                      <a:pt x="6844" y="34537"/>
                      <a:pt x="3422" y="28631"/>
                    </a:cubicBezTo>
                    <a:cubicBezTo>
                      <a:pt x="0" y="22724"/>
                      <a:pt x="0" y="15438"/>
                      <a:pt x="3422" y="9531"/>
                    </a:cubicBezTo>
                    <a:cubicBezTo>
                      <a:pt x="6844" y="3625"/>
                      <a:pt x="13165" y="0"/>
                      <a:pt x="19991" y="31"/>
                    </a:cubicBezTo>
                    <a:close/>
                  </a:path>
                </a:pathLst>
              </a:custGeom>
              <a:solidFill>
                <a:srgbClr val="1C1C1C"/>
              </a:solidFill>
            </p:spPr>
          </p:sp>
          <p:sp>
            <p:nvSpPr>
              <p:cNvPr name="Freeform 34" id="34"/>
              <p:cNvSpPr/>
              <p:nvPr/>
            </p:nvSpPr>
            <p:spPr>
              <a:xfrm flipH="false" flipV="false" rot="0">
                <a:off x="-941" y="-31"/>
                <a:ext cx="1271882" cy="38161"/>
              </a:xfrm>
              <a:custGeom>
                <a:avLst/>
                <a:gdLst/>
                <a:ahLst/>
                <a:cxnLst/>
                <a:rect r="r" b="b" t="t" l="l"/>
                <a:pathLst>
                  <a:path h="38161" w="1271882">
                    <a:moveTo>
                      <a:pt x="19991" y="31"/>
                    </a:moveTo>
                    <a:lnTo>
                      <a:pt x="1251891" y="31"/>
                    </a:lnTo>
                    <a:cubicBezTo>
                      <a:pt x="1258717" y="0"/>
                      <a:pt x="1265038" y="3625"/>
                      <a:pt x="1268460" y="9531"/>
                    </a:cubicBezTo>
                    <a:cubicBezTo>
                      <a:pt x="1271882" y="15438"/>
                      <a:pt x="1271882" y="22724"/>
                      <a:pt x="1268460" y="28631"/>
                    </a:cubicBezTo>
                    <a:cubicBezTo>
                      <a:pt x="1265038" y="34537"/>
                      <a:pt x="1258717" y="38162"/>
                      <a:pt x="1251891" y="38131"/>
                    </a:cubicBezTo>
                    <a:lnTo>
                      <a:pt x="19991" y="38131"/>
                    </a:lnTo>
                    <a:cubicBezTo>
                      <a:pt x="13165" y="38162"/>
                      <a:pt x="6844" y="34537"/>
                      <a:pt x="3422" y="28631"/>
                    </a:cubicBezTo>
                    <a:cubicBezTo>
                      <a:pt x="0" y="22724"/>
                      <a:pt x="0" y="15438"/>
                      <a:pt x="3422" y="9531"/>
                    </a:cubicBezTo>
                    <a:cubicBezTo>
                      <a:pt x="6844" y="3625"/>
                      <a:pt x="13165" y="0"/>
                      <a:pt x="19991" y="31"/>
                    </a:cubicBezTo>
                    <a:close/>
                  </a:path>
                </a:pathLst>
              </a:custGeom>
              <a:solidFill>
                <a:srgbClr val="FFC619"/>
              </a:solidFill>
            </p:spPr>
          </p:sp>
        </p:gr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DAFsqCSPsxA</dc:identifier>
  <dcterms:modified xsi:type="dcterms:W3CDTF">2011-08-01T06:04:30Z</dcterms:modified>
  <cp:revision>1</cp:revision>
  <dc:title>Black and Yellow Modern Business Presentation</dc:title>
</cp:coreProperties>
</file>